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63" r:id="rId17"/>
    <p:sldId id="272" r:id="rId18"/>
    <p:sldId id="273" r:id="rId19"/>
    <p:sldId id="274" r:id="rId20"/>
    <p:sldId id="275" r:id="rId21"/>
    <p:sldId id="276" r:id="rId22"/>
    <p:sldId id="281" r:id="rId23"/>
    <p:sldId id="282" r:id="rId24"/>
    <p:sldId id="283" r:id="rId25"/>
    <p:sldId id="284" r:id="rId26"/>
    <p:sldId id="285" r:id="rId27"/>
    <p:sldId id="286" r:id="rId28"/>
    <p:sldId id="277" r:id="rId29"/>
    <p:sldId id="278" r:id="rId30"/>
    <p:sldId id="279" r:id="rId31"/>
    <p:sldId id="280" r:id="rId32"/>
    <p:sldId id="292" r:id="rId33"/>
    <p:sldId id="293" r:id="rId34"/>
    <p:sldId id="294" r:id="rId35"/>
    <p:sldId id="287" r:id="rId36"/>
    <p:sldId id="295" r:id="rId37"/>
    <p:sldId id="298" r:id="rId38"/>
    <p:sldId id="296" r:id="rId39"/>
    <p:sldId id="297" r:id="rId40"/>
    <p:sldId id="299" r:id="rId41"/>
    <p:sldId id="300" r:id="rId42"/>
    <p:sldId id="303" r:id="rId43"/>
    <p:sldId id="301" r:id="rId44"/>
    <p:sldId id="302" r:id="rId45"/>
    <p:sldId id="304" r:id="rId46"/>
    <p:sldId id="288" r:id="rId47"/>
    <p:sldId id="305" r:id="rId48"/>
    <p:sldId id="306" r:id="rId49"/>
    <p:sldId id="310" r:id="rId50"/>
    <p:sldId id="311" r:id="rId51"/>
    <p:sldId id="313" r:id="rId52"/>
    <p:sldId id="312" r:id="rId53"/>
    <p:sldId id="314" r:id="rId54"/>
    <p:sldId id="307" r:id="rId55"/>
    <p:sldId id="315" r:id="rId56"/>
    <p:sldId id="316" r:id="rId57"/>
    <p:sldId id="317" r:id="rId58"/>
    <p:sldId id="318" r:id="rId59"/>
    <p:sldId id="319" r:id="rId60"/>
    <p:sldId id="320" r:id="rId61"/>
    <p:sldId id="289" r:id="rId62"/>
    <p:sldId id="29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  <p:sldId id="331" r:id="rId74"/>
    <p:sldId id="332" r:id="rId75"/>
    <p:sldId id="333" r:id="rId76"/>
    <p:sldId id="334" r:id="rId77"/>
    <p:sldId id="335" r:id="rId78"/>
    <p:sldId id="336" r:id="rId79"/>
    <p:sldId id="337" r:id="rId80"/>
    <p:sldId id="338" r:id="rId81"/>
    <p:sldId id="339" r:id="rId82"/>
    <p:sldId id="341" r:id="rId83"/>
    <p:sldId id="342" r:id="rId84"/>
    <p:sldId id="340" r:id="rId85"/>
    <p:sldId id="344" r:id="rId86"/>
    <p:sldId id="291" r:id="rId8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1pPr>
    <a:lvl2pPr marL="0" marR="0" indent="457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2pPr>
    <a:lvl3pPr marL="0" marR="0" indent="914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3pPr>
    <a:lvl4pPr marL="0" marR="0" indent="1371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4pPr>
    <a:lvl5pPr marL="0" marR="0" indent="18288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5pPr>
    <a:lvl6pPr marL="0" marR="0" indent="22860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6pPr>
    <a:lvl7pPr marL="0" marR="0" indent="27432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7pPr>
    <a:lvl8pPr marL="0" marR="0" indent="32004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8pPr>
    <a:lvl9pPr marL="0" marR="0" indent="3657600" algn="l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entury Gothic"/>
        <a:ea typeface="Century Gothic"/>
        <a:cs typeface="Century Gothic"/>
        <a:sym typeface="Century Gothic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EAE7"/>
          </a:solidFill>
        </a:fill>
      </a:tcStyle>
    </a:wholeTbl>
    <a:band2H>
      <a:tcTxStyle/>
      <a:tcStyle>
        <a:tcBdr/>
        <a:fill>
          <a:solidFill>
            <a:srgbClr val="E6F5F3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5F3D1"/>
          </a:solidFill>
        </a:fill>
      </a:tcStyle>
    </a:wholeTbl>
    <a:band2H>
      <a:tcTxStyle/>
      <a:tcStyle>
        <a:tcBdr/>
        <a:fill>
          <a:solidFill>
            <a:srgbClr val="F2F9E9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8CFD1"/>
          </a:solidFill>
        </a:fill>
      </a:tcStyle>
    </a:wholeTbl>
    <a:band2H>
      <a:tcTxStyle/>
      <a:tcStyle>
        <a:tcBdr/>
        <a:fill>
          <a:solidFill>
            <a:srgbClr val="FCE8E9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entury Gothic"/>
          <a:ea typeface="Century Gothic"/>
          <a:cs typeface="Century Gothic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entury Gothic"/>
          <a:ea typeface="Century Gothic"/>
          <a:cs typeface="Century Gothic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98" autoAdjust="0"/>
  </p:normalViewPr>
  <p:slideViewPr>
    <p:cSldViewPr snapToGrid="0">
      <p:cViewPr varScale="1">
        <p:scale>
          <a:sx n="59" d="100"/>
          <a:sy n="59" d="100"/>
        </p:scale>
        <p:origin x="930" y="6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59492562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09" name="Shape 20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1.Network 可以不是漸進式的網路</a:t>
            </a:r>
          </a:p>
          <a:p>
            <a:r>
              <a:t>2.</a:t>
            </a:r>
            <a:r>
              <a:rPr>
                <a:solidFill>
                  <a:srgbClr val="70AD47"/>
                </a:solidFill>
              </a:rPr>
              <a:t> redundancy</a:t>
            </a:r>
            <a: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167502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Avg</a:t>
            </a:r>
            <a:r>
              <a:rPr lang="en-US" altLang="zh-TW" dirty="0" smtClean="0"/>
              <a:t> the same</a:t>
            </a:r>
          </a:p>
          <a:p>
            <a:r>
              <a:rPr lang="zh-TW" altLang="en-US" dirty="0" smtClean="0"/>
              <a:t>中心點</a:t>
            </a:r>
            <a:endParaRPr lang="en-US" altLang="zh-TW" dirty="0" smtClean="0"/>
          </a:p>
          <a:p>
            <a:r>
              <a:rPr lang="zh-TW" altLang="en-US" dirty="0" smtClean="0"/>
              <a:t>多大</a:t>
            </a:r>
            <a:endParaRPr lang="en-US" altLang="zh-TW" dirty="0" smtClean="0"/>
          </a:p>
          <a:p>
            <a:r>
              <a:rPr lang="zh-TW" altLang="en-US" dirty="0" smtClean="0"/>
              <a:t>長寬比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Faster </a:t>
            </a:r>
            <a:r>
              <a:rPr lang="en-US" altLang="zh-TW" dirty="0" err="1" smtClean="0"/>
              <a:t>rcnn</a:t>
            </a:r>
            <a:r>
              <a:rPr lang="en-US" altLang="zh-TW" dirty="0" smtClean="0"/>
              <a:t>  </a:t>
            </a:r>
            <a:r>
              <a:rPr lang="en-US" altLang="zh-TW" dirty="0" err="1" smtClean="0"/>
              <a:t>sizenum</a:t>
            </a:r>
            <a:r>
              <a:rPr lang="en-US" altLang="zh-TW" dirty="0" smtClean="0"/>
              <a:t> x </a:t>
            </a:r>
            <a:r>
              <a:rPr lang="en-US" altLang="zh-TW" dirty="0" err="1" smtClean="0"/>
              <a:t>rationum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Ssd</a:t>
            </a:r>
            <a:r>
              <a:rPr lang="en-US" altLang="zh-TW" dirty="0" smtClean="0"/>
              <a:t>   </a:t>
            </a:r>
            <a:r>
              <a:rPr lang="en-US" altLang="zh-TW" dirty="0" err="1" smtClean="0"/>
              <a:t>sizenum</a:t>
            </a:r>
            <a:r>
              <a:rPr lang="en-US" altLang="zh-TW" dirty="0" smtClean="0"/>
              <a:t> + </a:t>
            </a:r>
            <a:r>
              <a:rPr lang="en-US" altLang="zh-TW" dirty="0" err="1" smtClean="0"/>
              <a:t>rationum</a:t>
            </a:r>
            <a:r>
              <a:rPr lang="en-US" altLang="zh-TW" dirty="0" smtClean="0"/>
              <a:t> -1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386466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[[ 0.26249999  0.26249999  0.76249999  0.76249999]</a:t>
            </a:r>
          </a:p>
          <a:p>
            <a:r>
              <a:rPr lang="en-US" altLang="zh-TW" dirty="0" smtClean="0"/>
              <a:t> [ 0.38749999  0.38749999  0.63749999  0.63749999]</a:t>
            </a:r>
          </a:p>
          <a:p>
            <a:r>
              <a:rPr lang="en-US" altLang="zh-TW" dirty="0" smtClean="0"/>
              <a:t> [ 0.46249998  0.46249998  0.5625      0.5625    ]</a:t>
            </a:r>
          </a:p>
          <a:p>
            <a:r>
              <a:rPr lang="en-US" altLang="zh-TW" dirty="0" smtClean="0"/>
              <a:t> [ 0.1589466   0.33572328  0.86605334  0.6892767 ]</a:t>
            </a:r>
          </a:p>
          <a:p>
            <a:r>
              <a:rPr lang="en-US" altLang="zh-TW" dirty="0" smtClean="0"/>
              <a:t> [ 0.33572328  0.1589466   0.6892767   0.86605334]]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[[ 10.5         10.5         30.5         30.5       ]</a:t>
            </a:r>
          </a:p>
          <a:p>
            <a:r>
              <a:rPr lang="en-US" altLang="zh-TW" dirty="0" smtClean="0"/>
              <a:t> [ 15.5         15.5         25.5         25.5       ]</a:t>
            </a:r>
          </a:p>
          <a:p>
            <a:r>
              <a:rPr lang="en-US" altLang="zh-TW" dirty="0" smtClean="0"/>
              <a:t> [ 18.5         18.5         22.5         22.5       ]</a:t>
            </a:r>
          </a:p>
          <a:p>
            <a:r>
              <a:rPr lang="en-US" altLang="zh-TW" dirty="0" smtClean="0"/>
              <a:t> [  6.35786438  13.42893124  34.64213562  27.57106781]</a:t>
            </a:r>
          </a:p>
          <a:p>
            <a:r>
              <a:rPr lang="en-US" altLang="zh-TW" dirty="0" smtClean="0"/>
              <a:t> [ 13.42893124   6.35786438  27.57106781  34.64213562]]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423204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Ground truth [100, 100, 200,200]  [10,10,20,20]   bounding box [90,90,200,200][8,8,20,20]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82897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Downsample</a:t>
            </a:r>
            <a:r>
              <a:rPr lang="en-US" altLang="zh-TW" dirty="0" smtClean="0"/>
              <a:t>   default box size increase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4160 small region</a:t>
            </a:r>
            <a:r>
              <a:rPr lang="en-US" altLang="zh-TW" baseline="0" dirty="0" smtClean="0"/>
              <a:t> for predict </a:t>
            </a:r>
            <a:r>
              <a:rPr lang="zh-TW" altLang="en-US" baseline="0" dirty="0" smtClean="0"/>
              <a:t>   </a:t>
            </a:r>
            <a:r>
              <a:rPr lang="en-US" altLang="zh-TW" baseline="0" dirty="0" smtClean="0"/>
              <a:t>vs classification =&gt; once predict </a:t>
            </a:r>
          </a:p>
        </p:txBody>
      </p:sp>
    </p:spTree>
    <p:extLst>
      <p:ext uri="{BB962C8B-B14F-4D97-AF65-F5344CB8AC3E}">
        <p14:creationId xmlns:p14="http://schemas.microsoft.com/office/powerpoint/2010/main" val="14315678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Intersection</a:t>
            </a:r>
            <a:r>
              <a:rPr lang="en-US" altLang="zh-TW" baseline="0" dirty="0" smtClean="0"/>
              <a:t> of union</a:t>
            </a:r>
          </a:p>
          <a:p>
            <a:endParaRPr lang="en-US" altLang="zh-TW" baseline="0" dirty="0" smtClean="0"/>
          </a:p>
          <a:p>
            <a:r>
              <a:rPr lang="zh-TW" altLang="en-US" baseline="0" dirty="0" smtClean="0"/>
              <a:t>除了選最像的  </a:t>
            </a:r>
            <a:r>
              <a:rPr lang="en-US" altLang="zh-TW" baseline="0" dirty="0" smtClean="0"/>
              <a:t>&gt;0.5</a:t>
            </a:r>
            <a:r>
              <a:rPr lang="zh-TW" altLang="en-US" baseline="0" dirty="0" smtClean="0"/>
              <a:t> 也選起來 當</a:t>
            </a:r>
            <a:r>
              <a:rPr lang="en-US" altLang="zh-TW" baseline="0" dirty="0" smtClean="0"/>
              <a:t>positive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668558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X  p </a:t>
            </a:r>
            <a:r>
              <a:rPr lang="en-US" altLang="zh-TW" dirty="0" err="1" smtClean="0"/>
              <a:t>ij</a:t>
            </a:r>
            <a:r>
              <a:rPr lang="en-US" altLang="zh-TW" dirty="0" smtClean="0"/>
              <a:t>  </a:t>
            </a:r>
            <a:r>
              <a:rPr lang="zh-TW" altLang="en-US" dirty="0" smtClean="0"/>
              <a:t>第</a:t>
            </a:r>
            <a:r>
              <a:rPr lang="en-US" altLang="zh-TW" dirty="0" err="1" smtClean="0"/>
              <a:t>i</a:t>
            </a:r>
            <a:r>
              <a:rPr lang="zh-TW" altLang="en-US" dirty="0" smtClean="0"/>
              <a:t>個</a:t>
            </a:r>
            <a:r>
              <a:rPr lang="en-US" altLang="zh-TW" dirty="0" smtClean="0"/>
              <a:t>default</a:t>
            </a:r>
            <a:r>
              <a:rPr lang="en-US" altLang="zh-TW" baseline="0" dirty="0" smtClean="0"/>
              <a:t> box </a:t>
            </a:r>
            <a:r>
              <a:rPr lang="zh-TW" altLang="en-US" baseline="0" dirty="0" smtClean="0"/>
              <a:t>與類別</a:t>
            </a:r>
            <a:r>
              <a:rPr lang="en-US" altLang="zh-TW" baseline="0" dirty="0" smtClean="0"/>
              <a:t>P</a:t>
            </a:r>
            <a:r>
              <a:rPr lang="zh-TW" altLang="en-US" baseline="0" dirty="0" smtClean="0"/>
              <a:t>地</a:t>
            </a:r>
            <a:r>
              <a:rPr lang="en-US" altLang="zh-TW" baseline="0" dirty="0" smtClean="0"/>
              <a:t> j </a:t>
            </a:r>
            <a:r>
              <a:rPr lang="zh-TW" altLang="en-US" baseline="0" dirty="0" smtClean="0"/>
              <a:t>個</a:t>
            </a:r>
            <a:r>
              <a:rPr lang="en-US" altLang="zh-TW" baseline="0" dirty="0" smtClean="0"/>
              <a:t>ground truth box match</a:t>
            </a:r>
          </a:p>
          <a:p>
            <a:r>
              <a:rPr lang="en-US" altLang="zh-TW" baseline="0" dirty="0" smtClean="0"/>
              <a:t>Match strategy   </a:t>
            </a:r>
            <a:r>
              <a:rPr lang="zh-TW" altLang="en-US" baseline="0" dirty="0" smtClean="0"/>
              <a:t>選最像的 還有 </a:t>
            </a:r>
            <a:r>
              <a:rPr lang="en-US" altLang="zh-TW" baseline="0" dirty="0" smtClean="0"/>
              <a:t>&gt;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0.5</a:t>
            </a:r>
            <a:r>
              <a:rPr lang="zh-TW" altLang="en-US" baseline="0" dirty="0" smtClean="0"/>
              <a:t> 的    一個</a:t>
            </a:r>
            <a:r>
              <a:rPr lang="en-US" altLang="zh-TW" baseline="0" dirty="0" smtClean="0"/>
              <a:t>j </a:t>
            </a:r>
            <a:r>
              <a:rPr lang="zh-TW" altLang="en-US" baseline="0" dirty="0" smtClean="0"/>
              <a:t>配很多 </a:t>
            </a:r>
            <a:r>
              <a:rPr lang="en-US" altLang="zh-TW" baseline="0" dirty="0" err="1" smtClean="0"/>
              <a:t>defult</a:t>
            </a:r>
            <a:r>
              <a:rPr lang="en-US" altLang="zh-TW" baseline="0" dirty="0" smtClean="0"/>
              <a:t> bounding box </a:t>
            </a:r>
            <a:r>
              <a:rPr lang="zh-TW" altLang="en-US" baseline="0" dirty="0" smtClean="0"/>
              <a:t>都當</a:t>
            </a:r>
            <a:r>
              <a:rPr lang="en-US" altLang="zh-TW" baseline="0" dirty="0" smtClean="0"/>
              <a:t>positive </a:t>
            </a:r>
            <a:r>
              <a:rPr lang="zh-TW" altLang="en-US" baseline="0" dirty="0" smtClean="0"/>
              <a:t>所以 總和超過</a:t>
            </a:r>
            <a:r>
              <a:rPr lang="en-US" altLang="zh-TW" baseline="0" dirty="0" smtClean="0"/>
              <a:t>1</a:t>
            </a:r>
          </a:p>
          <a:p>
            <a:endParaRPr lang="en-US" altLang="zh-TW" baseline="0" dirty="0" smtClean="0"/>
          </a:p>
          <a:p>
            <a:r>
              <a:rPr lang="en-US" altLang="zh-TW" baseline="0" dirty="0" smtClean="0"/>
              <a:t>N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default box match </a:t>
            </a:r>
            <a:r>
              <a:rPr lang="zh-TW" altLang="en-US" baseline="0" dirty="0" smtClean="0"/>
              <a:t>到</a:t>
            </a:r>
            <a:r>
              <a:rPr lang="en-US" altLang="zh-TW" baseline="0" dirty="0" smtClean="0"/>
              <a:t>GT bounding box </a:t>
            </a:r>
            <a:r>
              <a:rPr lang="zh-TW" altLang="en-US" baseline="0" dirty="0" smtClean="0"/>
              <a:t>數量  </a:t>
            </a:r>
            <a:r>
              <a:rPr lang="en-US" altLang="zh-TW" baseline="0" dirty="0" smtClean="0"/>
              <a:t>N = 0  loss = 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98950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 smtClean="0"/>
          </a:p>
          <a:p>
            <a:r>
              <a:rPr lang="en-US" altLang="zh-TW" dirty="0" smtClean="0"/>
              <a:t>If error &gt; 1 , so the model is much more sensitive to this example, and adjusts the model to minimize this error. . If this example is an outlier, the model will be adjusted to minimize this single outlier case</a:t>
            </a: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/>
            </a:r>
            <a:b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/>
            </a:r>
            <a:b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L2 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比較大的誤差的懲罰很高。</a:t>
            </a:r>
            <a:b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稍微緩和一點絕對損失函數（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L1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損失）它是隨著誤差線性增長，而不是平方增長。但這個函數在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0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點處導數不唯一，因此可能會影響收斂。</a:t>
            </a:r>
            <a:b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解決辦法是在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0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點附近使用平方函數使得它更加平滑。</a:t>
            </a:r>
            <a:b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</a:b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722403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取</a:t>
            </a:r>
            <a:r>
              <a:rPr lang="en-US" altLang="zh-TW" dirty="0" smtClean="0"/>
              <a:t>log</a:t>
            </a:r>
            <a:r>
              <a:rPr lang="en-US" altLang="zh-TW" baseline="0" dirty="0" smtClean="0"/>
              <a:t>  decrease   </a:t>
            </a:r>
            <a:r>
              <a:rPr lang="zh-TW" altLang="en-US" baseline="0" dirty="0" smtClean="0"/>
              <a:t>讓</a:t>
            </a:r>
            <a:r>
              <a:rPr lang="en-US" altLang="zh-TW" baseline="0" dirty="0" smtClean="0"/>
              <a:t>loss </a:t>
            </a:r>
            <a:r>
              <a:rPr lang="zh-TW" altLang="en-US" baseline="0" dirty="0" smtClean="0"/>
              <a:t>比重下降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133812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err="1" smtClean="0"/>
              <a:t>softmax</a:t>
            </a:r>
            <a:r>
              <a:rPr lang="en-US" altLang="zh-TW" dirty="0" smtClean="0"/>
              <a:t> function used for multi-classification model it returns the probabilities of each class and the target class will have the high probability.</a:t>
            </a:r>
          </a:p>
          <a:p>
            <a:endParaRPr lang="en-US" altLang="zh-TW" dirty="0" smtClean="0"/>
          </a:p>
          <a:p>
            <a:r>
              <a:rPr lang="zh-TW" altLang="en-US" dirty="0" smtClean="0"/>
              <a:t>簡單講就是你預測錯比預測對的損失要大，預測錯得離譜比預測錯得輕輕的損失要大</a:t>
            </a:r>
            <a:endParaRPr lang="en-US" altLang="zh-TW" dirty="0" smtClean="0"/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正負樣本比例極度不平衡，以及（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 Function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）的來源大多數被容易歸類的負樣本所佔據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y=[0,0,0,1,0] 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（</a:t>
            </a:r>
            <a:r>
              <a:rPr lang="en-US" altLang="zh-TW" sz="1200" b="1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softmax</a:t>
            </a:r>
            <a:r>
              <a:rPr lang="zh-TW" alt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的输出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）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p=[0.2,0.3,0.4,</a:t>
            </a:r>
            <a:r>
              <a:rPr lang="en-US" altLang="zh-TW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0.6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,0.5] L=-log(0.6)</a:t>
            </a: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		p=[0.2,0.3,0.4,</a:t>
            </a:r>
            <a:r>
              <a:rPr lang="en-US" altLang="zh-TW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0.1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,0.5] L = -log(0.1)</a:t>
            </a: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		p=[0.2,0.3,0.4,</a:t>
            </a:r>
            <a:r>
              <a:rPr lang="en-US" altLang="zh-TW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0.3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,0.5] =-log(0.3)</a:t>
            </a:r>
          </a:p>
          <a:p>
            <a:r>
              <a:rPr lang="zh-TW" alt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，所以</a:t>
            </a:r>
            <a:r>
              <a:rPr lang="en-US" altLang="zh-TW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-log(0.6) &lt; -log(0.3) &lt; -log(0.1)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500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Focal 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，大大降低那些負樣本的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 Contribution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，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預測還行 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 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低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One-Stage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want </a:t>
            </a:r>
            <a:r>
              <a:rPr lang="en-US" altLang="zh-TW" sz="1200" b="0" i="0" baseline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prdict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classification localization on 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Extracted Feature Map</a:t>
            </a: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One image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generate 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100000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（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Anchors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），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Positive samples</a:t>
            </a:r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 less</a:t>
            </a:r>
          </a:p>
          <a:p>
            <a:r>
              <a:rPr lang="en-US" altLang="zh-TW" sz="1200" b="0" i="0" baseline="0" dirty="0" smtClean="0">
                <a:effectLst/>
                <a:latin typeface="+mj-lt"/>
                <a:ea typeface="+mj-ea"/>
                <a:cs typeface="+mj-cs"/>
                <a:sym typeface="Calibri"/>
              </a:rPr>
              <a:t>Training sampling imbalance </a:t>
            </a: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容易被歸類的負樣本背景區域（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well-classified negative samples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）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即使這些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well-</a:t>
            </a:r>
            <a:r>
              <a:rPr lang="en-US" altLang="zh-TW" sz="1200" b="0" i="0" dirty="0" err="1" smtClean="0">
                <a:effectLst/>
                <a:latin typeface="+mj-lt"/>
                <a:ea typeface="+mj-ea"/>
                <a:cs typeface="+mj-cs"/>
                <a:sym typeface="Calibri"/>
              </a:rPr>
              <a:t>classfied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 samples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每一個所貢獻的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很小 但很多還是佔了全部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的很大部分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需要被分類的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positive samples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貢獻的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不明顯，梯度傳播就不夠準確。</a:t>
            </a:r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endParaRPr lang="en-US" altLang="zh-TW" sz="1200" b="0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想成一個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loss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函數，由於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noise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太多，</a:t>
            </a:r>
            <a:r>
              <a:rPr lang="en-US" altLang="zh-TW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minima</a:t>
            </a:r>
            <a:r>
              <a:rPr lang="zh-TW" altLang="en-US" sz="1200" b="0" i="0" dirty="0" smtClean="0">
                <a:effectLst/>
                <a:latin typeface="+mj-lt"/>
                <a:ea typeface="+mj-ea"/>
                <a:cs typeface="+mj-cs"/>
                <a:sym typeface="Calibri"/>
              </a:rPr>
              <a:t>不明顯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60710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</a:t>
            </a:r>
            <a:r>
              <a:rPr lang="en-US" altLang="zh-TW" baseline="0" dirty="0" smtClean="0"/>
              <a:t> method for object using a single deep neural net</a:t>
            </a:r>
            <a:r>
              <a:rPr lang="zh-TW" altLang="en-US" baseline="0" dirty="0" smtClean="0"/>
              <a:t>  </a:t>
            </a:r>
            <a:r>
              <a:rPr lang="en-US" altLang="zh-TW" baseline="0" dirty="0" smtClean="0"/>
              <a:t>(RPN)</a:t>
            </a:r>
          </a:p>
          <a:p>
            <a:r>
              <a:rPr lang="en-US" altLang="zh-TW" baseline="0" dirty="0" smtClean="0"/>
              <a:t>This network combines predictions from multiple feature maps with different resolutions </a:t>
            </a:r>
          </a:p>
          <a:p>
            <a:r>
              <a:rPr lang="en-US" altLang="zh-TW" baseline="0" dirty="0" smtClean="0"/>
              <a:t>Propose simple method  for region proposal   it completely eliminates proposal generation and pixel or feature resampling stages </a:t>
            </a:r>
          </a:p>
          <a:p>
            <a:endParaRPr lang="en-US" altLang="zh-TW" baseline="0" dirty="0" smtClean="0"/>
          </a:p>
          <a:p>
            <a:r>
              <a:rPr lang="en-US" altLang="zh-TW" baseline="0" dirty="0" err="1" smtClean="0"/>
              <a:t>Comptetitve</a:t>
            </a:r>
            <a:r>
              <a:rPr lang="en-US" altLang="zh-TW" baseline="0" dirty="0" smtClean="0"/>
              <a:t> ac  and fast </a:t>
            </a:r>
          </a:p>
        </p:txBody>
      </p:sp>
    </p:spTree>
    <p:extLst>
      <p:ext uri="{BB962C8B-B14F-4D97-AF65-F5344CB8AC3E}">
        <p14:creationId xmlns:p14="http://schemas.microsoft.com/office/powerpoint/2010/main" val="23004619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5301093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07" name="Shape 8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TW" altLang="en-US" dirty="0" smtClean="0"/>
              <a:t>減少池化層</a:t>
            </a:r>
            <a:r>
              <a:rPr lang="en-US" altLang="zh-TW" dirty="0" smtClean="0"/>
              <a:t>?</a:t>
            </a:r>
            <a:r>
              <a:rPr lang="zh-TW" altLang="en-US" dirty="0" smtClean="0"/>
              <a:t>，</a:t>
            </a:r>
            <a:endParaRPr lang="en-US" altLang="zh-TW" dirty="0" smtClean="0"/>
          </a:p>
          <a:p>
            <a:r>
              <a:rPr lang="zh-TW" altLang="en-US" dirty="0" smtClean="0"/>
              <a:t>但是這樣直接就改變了原先可用的結構了，</a:t>
            </a:r>
          </a:p>
          <a:p>
            <a:r>
              <a:rPr lang="zh-TW" altLang="en-US" dirty="0" smtClean="0"/>
              <a:t>而且最重要的一點是就不能用以前的結構參數進行微調了。</a:t>
            </a:r>
          </a:p>
          <a:p>
            <a:r>
              <a:rPr lang="zh-TW" altLang="en-US" dirty="0" smtClean="0"/>
              <a:t>所以，</a:t>
            </a:r>
            <a:r>
              <a:rPr lang="en-US" altLang="zh-TW" dirty="0" err="1" smtClean="0"/>
              <a:t>Deeplab</a:t>
            </a:r>
            <a:r>
              <a:rPr lang="zh-TW" altLang="en-US" dirty="0" smtClean="0"/>
              <a:t>這裡使用了一個非常優雅的做法：將</a:t>
            </a:r>
            <a:r>
              <a:rPr lang="en-US" altLang="zh-TW" dirty="0" smtClean="0"/>
              <a:t>pooling</a:t>
            </a:r>
            <a:r>
              <a:rPr lang="zh-TW" altLang="en-US" dirty="0" smtClean="0"/>
              <a:t>的</a:t>
            </a:r>
            <a:r>
              <a:rPr lang="en-US" altLang="zh-TW" dirty="0" smtClean="0"/>
              <a:t>stride</a:t>
            </a:r>
            <a:r>
              <a:rPr lang="zh-TW" altLang="en-US" dirty="0" smtClean="0"/>
              <a:t>改為</a:t>
            </a:r>
            <a:r>
              <a:rPr lang="en-US" altLang="zh-TW" dirty="0" smtClean="0"/>
              <a:t>1</a:t>
            </a:r>
            <a:r>
              <a:rPr lang="zh-TW" altLang="en-US" dirty="0" smtClean="0"/>
              <a:t>，再加上</a:t>
            </a:r>
            <a:r>
              <a:rPr lang="en-US" altLang="zh-TW" dirty="0" smtClean="0"/>
              <a:t>1 padding</a:t>
            </a:r>
            <a:r>
              <a:rPr lang="zh-TW" altLang="en-US" dirty="0" smtClean="0"/>
              <a:t>。這樣池化後的圖片尺寸並未減小，並且依然保留了池化整合特徵的特性。</a:t>
            </a:r>
          </a:p>
          <a:p>
            <a:r>
              <a:rPr lang="zh-TW" altLang="en-US" dirty="0" smtClean="0"/>
              <a:t>但是，事情還沒完。因為池化層變了，後面的卷積的感受野也對應的改變了，這樣也不能進行微調了。所以，</a:t>
            </a:r>
            <a:r>
              <a:rPr lang="en-US" altLang="zh-TW" dirty="0" err="1" smtClean="0"/>
              <a:t>Deeplab</a:t>
            </a:r>
            <a:r>
              <a:rPr lang="zh-TW" altLang="en-US" dirty="0" smtClean="0"/>
              <a:t>提出了一種新的卷積，帶孔的 卷積：</a:t>
            </a:r>
            <a:r>
              <a:rPr lang="en-US" altLang="zh-TW" dirty="0" err="1" smtClean="0"/>
              <a:t>Atrous</a:t>
            </a:r>
            <a:r>
              <a:rPr lang="en-US" altLang="zh-TW" dirty="0" smtClean="0"/>
              <a:t> Convolution</a:t>
            </a:r>
            <a:r>
              <a:rPr lang="zh-TW" altLang="en-US" dirty="0" smtClean="0"/>
              <a:t>。即：</a:t>
            </a:r>
            <a:r>
              <a:rPr dirty="0"/>
              <a:t/>
            </a:r>
            <a:br>
              <a:rPr dirty="0"/>
            </a:b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590890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Fast and Faster R-CNN use the original image and the horizontal flip to train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308183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??????????????????????</a:t>
            </a:r>
            <a:endParaRPr lang="zh-TW" altLang="en-US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629259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obvious that the new data augmentation trick helps detecting small objects significantly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02040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6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5340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28330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350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方法就是把紅色層做反卷積操作，使其和上一級藍色層尺度相同，再把二者融合在一起，得到的新的紅色層用來做預測。</a:t>
            </a:r>
          </a:p>
          <a:p>
            <a:r>
              <a:rPr lang="zh-TW" alt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如此反复，仍然形成多尺度檢測框架。在圖中越往後的紅色層分辨率越高，而且包含的上下文信息越豐富，綜合在一起，使得檢測精度得以提升</a:t>
            </a:r>
          </a:p>
          <a:p>
            <a:endParaRPr lang="zh-TW" altLang="en-US" sz="1200" b="1" i="0" dirty="0" smtClean="0">
              <a:effectLst/>
              <a:latin typeface="+mj-lt"/>
              <a:ea typeface="+mj-ea"/>
              <a:cs typeface="+mj-cs"/>
              <a:sym typeface="Calibri"/>
            </a:endParaRPr>
          </a:p>
          <a:p>
            <a:r>
              <a:rPr lang="zh-TW" alt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其一，檢測只算是基礎目標，還有很多後續任務，因此必須考慮速度，做成對稱的那速度就快不起來。</a:t>
            </a:r>
          </a:p>
          <a:p>
            <a:r>
              <a:rPr lang="zh-TW" altLang="en-US" sz="1200" b="1" i="0" dirty="0" smtClean="0">
                <a:effectLst/>
                <a:latin typeface="+mj-lt"/>
                <a:ea typeface="+mj-ea"/>
                <a:cs typeface="+mj-cs"/>
                <a:sym typeface="Calibri"/>
              </a:rPr>
              <a:t>其二，目前並沒有現成的包含解碼（反卷積）的預訓練模型，意味著模型必須從零開始學習這一部分，做成對稱的則計算成本就太高了。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337533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State of the</a:t>
            </a:r>
            <a:r>
              <a:rPr lang="en-US" altLang="zh-TW" baseline="0" dirty="0" smtClean="0"/>
              <a:t> art object  are following approach </a:t>
            </a:r>
            <a:r>
              <a:rPr lang="zh-TW" altLang="en-US" baseline="0" dirty="0" smtClean="0"/>
              <a:t>先給出大概覺得有物體的地方 然後 </a:t>
            </a:r>
            <a:r>
              <a:rPr lang="en-US" altLang="zh-TW" baseline="0" dirty="0" smtClean="0"/>
              <a:t>resample pixels or feature for each box  apply high quality classifier </a:t>
            </a:r>
          </a:p>
          <a:p>
            <a:r>
              <a:rPr lang="en-US" altLang="zh-TW" baseline="0" dirty="0" smtClean="0"/>
              <a:t>In 2016  bench mark all based on faster </a:t>
            </a:r>
            <a:r>
              <a:rPr lang="en-US" altLang="zh-TW" baseline="0" dirty="0" err="1" smtClean="0"/>
              <a:t>rcnn</a:t>
            </a:r>
            <a:r>
              <a:rPr lang="en-US" altLang="zh-TW" baseline="0" dirty="0" smtClean="0"/>
              <a:t> with </a:t>
            </a:r>
            <a:r>
              <a:rPr lang="en-US" altLang="zh-TW" baseline="0" dirty="0" err="1" smtClean="0"/>
              <a:t>resnet</a:t>
            </a:r>
            <a:r>
              <a:rPr lang="en-US" altLang="zh-TW" baseline="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05590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err="1" smtClean="0"/>
              <a:t>mPA</a:t>
            </a:r>
            <a:r>
              <a:rPr lang="zh-TW" altLang="en-US" dirty="0" smtClean="0"/>
              <a:t>是對象檢測算法中衡量算法的精確度的指標，</a:t>
            </a:r>
          </a:p>
          <a:p>
            <a:r>
              <a:rPr lang="zh-TW" altLang="en-US" dirty="0" smtClean="0"/>
              <a:t>涉及兩個概念：查准率精度，查全率回憶。對於物體檢測任務，</a:t>
            </a:r>
          </a:p>
          <a:p>
            <a:r>
              <a:rPr lang="zh-TW" altLang="en-US" dirty="0" smtClean="0"/>
              <a:t>每個對像都可以計算出其</a:t>
            </a:r>
            <a:r>
              <a:rPr lang="en-US" altLang="zh-TW" dirty="0" smtClean="0"/>
              <a:t>Precision and Recall</a:t>
            </a:r>
            <a:r>
              <a:rPr lang="zh-TW" altLang="en-US" dirty="0" smtClean="0"/>
              <a:t>，多次計算</a:t>
            </a:r>
            <a:r>
              <a:rPr lang="en-US" altLang="zh-TW" dirty="0" smtClean="0"/>
              <a:t>/</a:t>
            </a:r>
            <a:r>
              <a:rPr lang="zh-TW" altLang="en-US" dirty="0" smtClean="0"/>
              <a:t>試驗，每個類都可以得到一條</a:t>
            </a:r>
            <a:r>
              <a:rPr lang="en-US" altLang="zh-TW" dirty="0" smtClean="0"/>
              <a:t>P-R</a:t>
            </a:r>
            <a:r>
              <a:rPr lang="zh-TW" altLang="en-US" dirty="0" smtClean="0"/>
              <a:t>曲線，</a:t>
            </a:r>
          </a:p>
          <a:p>
            <a:r>
              <a:rPr lang="zh-TW" altLang="en-US" dirty="0" smtClean="0"/>
              <a:t>曲線下的面積就是</a:t>
            </a:r>
            <a:r>
              <a:rPr lang="en-US" altLang="zh-TW" dirty="0" smtClean="0"/>
              <a:t>AP</a:t>
            </a:r>
            <a:r>
              <a:rPr lang="zh-TW" altLang="en-US" dirty="0" smtClean="0"/>
              <a:t>的值，這個意思的意思是對每個類的</a:t>
            </a:r>
            <a:r>
              <a:rPr lang="en-US" altLang="zh-TW" dirty="0" smtClean="0"/>
              <a:t>AP</a:t>
            </a:r>
            <a:r>
              <a:rPr lang="zh-TW" altLang="en-US" dirty="0" smtClean="0"/>
              <a:t>再求平均，得到的就是</a:t>
            </a:r>
            <a:r>
              <a:rPr lang="en-US" altLang="zh-TW" dirty="0" smtClean="0"/>
              <a:t>MPA</a:t>
            </a:r>
            <a:r>
              <a:rPr lang="zh-TW" altLang="en-US" dirty="0" smtClean="0"/>
              <a:t>的值，</a:t>
            </a:r>
            <a:r>
              <a:rPr lang="en-US" altLang="zh-TW" dirty="0" smtClean="0"/>
              <a:t>MPA</a:t>
            </a:r>
            <a:r>
              <a:rPr lang="zh-TW" altLang="en-US" dirty="0" smtClean="0"/>
              <a:t>的大小一定在</a:t>
            </a:r>
            <a:r>
              <a:rPr lang="en-US" altLang="zh-TW" dirty="0" smtClean="0"/>
              <a:t>[0,1]</a:t>
            </a:r>
            <a:r>
              <a:rPr lang="zh-TW" altLang="en-US" smtClean="0"/>
              <a:t>區間。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33231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Shape 50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5" name="Shape 50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Selective search  </a:t>
            </a:r>
            <a:r>
              <a:rPr lang="en-US" dirty="0" smtClean="0"/>
              <a:t>(heuristic)</a:t>
            </a:r>
            <a:r>
              <a:rPr dirty="0" smtClean="0"/>
              <a:t>= </a:t>
            </a:r>
            <a:r>
              <a:rPr dirty="0"/>
              <a:t>&gt;  much bounding box </a:t>
            </a:r>
          </a:p>
          <a:p>
            <a:r>
              <a:rPr dirty="0"/>
              <a:t>Pre train </a:t>
            </a:r>
            <a:r>
              <a:rPr dirty="0" err="1"/>
              <a:t>Convs</a:t>
            </a:r>
            <a:r>
              <a:rPr dirty="0"/>
              <a:t>  extraction feature </a:t>
            </a:r>
          </a:p>
          <a:p>
            <a:r>
              <a:rPr dirty="0" smtClean="0"/>
              <a:t>SVM</a:t>
            </a:r>
            <a:endParaRPr dirty="0"/>
          </a:p>
          <a:p>
            <a:r>
              <a:rPr dirty="0"/>
              <a:t>Many proposal   over lapping (</a:t>
            </a:r>
            <a:r>
              <a:rPr dirty="0" err="1"/>
              <a:t>convs</a:t>
            </a:r>
            <a:r>
              <a:rPr dirty="0"/>
              <a:t> each proposal</a:t>
            </a:r>
            <a:r>
              <a:rPr dirty="0" smtClean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zh-TW" altLang="en-US" dirty="0" smtClean="0"/>
              <a:t>給一張圖 經過</a:t>
            </a:r>
            <a:r>
              <a:rPr lang="en-US" altLang="zh-TW" dirty="0" err="1" smtClean="0"/>
              <a:t>ss</a:t>
            </a:r>
            <a:r>
              <a:rPr lang="en-US" altLang="zh-TW" dirty="0" smtClean="0"/>
              <a:t>  =&gt; resize =</a:t>
            </a:r>
            <a:r>
              <a:rPr lang="en-US" altLang="zh-TW" baseline="0" dirty="0" smtClean="0"/>
              <a:t>&gt; conv (ALEX </a:t>
            </a:r>
            <a:r>
              <a:rPr lang="en-US" altLang="zh-TW" baseline="0" dirty="0" err="1" smtClean="0"/>
              <a:t>resnet</a:t>
            </a:r>
            <a:r>
              <a:rPr lang="en-US" altLang="zh-TW" baseline="0" dirty="0" smtClean="0"/>
              <a:t> inception)   </a:t>
            </a:r>
            <a:r>
              <a:rPr lang="zh-TW" altLang="en-US" baseline="0" dirty="0" smtClean="0"/>
              <a:t>捲機網路只是抽</a:t>
            </a:r>
            <a:r>
              <a:rPr lang="en-US" altLang="zh-TW" baseline="0" dirty="0" smtClean="0"/>
              <a:t>feature  (image net </a:t>
            </a:r>
            <a:r>
              <a:rPr lang="zh-TW" altLang="en-US" baseline="0" dirty="0" smtClean="0"/>
              <a:t>最後一層拿掉</a:t>
            </a:r>
            <a:r>
              <a:rPr lang="en-US" altLang="zh-TW" baseline="0" dirty="0" smtClean="0"/>
              <a:t>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46205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Shape 5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43" name="Shape 5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Rcnn</a:t>
            </a:r>
            <a:r>
              <a:rPr dirty="0"/>
              <a:t> region proposal overlapping</a:t>
            </a:r>
          </a:p>
          <a:p>
            <a:r>
              <a:rPr dirty="0" err="1" smtClean="0"/>
              <a:t>Roi</a:t>
            </a:r>
            <a:r>
              <a:rPr dirty="0" smtClean="0"/>
              <a:t> </a:t>
            </a:r>
            <a:r>
              <a:rPr dirty="0"/>
              <a:t>pooling vs </a:t>
            </a:r>
            <a:r>
              <a:rPr dirty="0" err="1"/>
              <a:t>maxpooling</a:t>
            </a:r>
            <a:endParaRPr dirty="0"/>
          </a:p>
          <a:p>
            <a:r>
              <a:rPr dirty="0" smtClean="0"/>
              <a:t>Increase </a:t>
            </a:r>
            <a:r>
              <a:rPr dirty="0"/>
              <a:t>resolution </a:t>
            </a:r>
          </a:p>
          <a:p>
            <a:r>
              <a:rPr dirty="0"/>
              <a:t>Cut </a:t>
            </a:r>
            <a:r>
              <a:rPr dirty="0" smtClean="0"/>
              <a:t>evenly</a:t>
            </a:r>
            <a:endParaRPr lang="en-US" dirty="0" smtClean="0"/>
          </a:p>
          <a:p>
            <a:endParaRPr lang="en-US" dirty="0" smtClean="0"/>
          </a:p>
          <a:p>
            <a:r>
              <a:rPr lang="zh-TW" altLang="en-US" dirty="0" smtClean="0"/>
              <a:t>原先一張圖 </a:t>
            </a:r>
            <a:r>
              <a:rPr lang="en-US" altLang="zh-TW" dirty="0" smtClean="0"/>
              <a:t>2K region</a:t>
            </a:r>
            <a:r>
              <a:rPr lang="en-US" altLang="zh-TW" baseline="0" dirty="0" smtClean="0"/>
              <a:t> =&gt; conv</a:t>
            </a:r>
          </a:p>
          <a:p>
            <a:r>
              <a:rPr lang="zh-TW" altLang="en-US" baseline="0" dirty="0" smtClean="0"/>
              <a:t>只做一次卷機 區域重疊做兩次卷機浪費 </a:t>
            </a:r>
            <a:endParaRPr lang="en-US" altLang="zh-TW" baseline="0" dirty="0" smtClean="0"/>
          </a:p>
          <a:p>
            <a:r>
              <a:rPr lang="zh-TW" altLang="en-US" baseline="0" dirty="0" smtClean="0"/>
              <a:t>形狀不一樣 </a:t>
            </a:r>
            <a:r>
              <a:rPr lang="en-US" altLang="zh-TW" baseline="0" dirty="0" smtClean="0"/>
              <a:t>=&gt;</a:t>
            </a:r>
            <a:r>
              <a:rPr lang="en-US" altLang="zh-TW" baseline="0" dirty="0" err="1" smtClean="0"/>
              <a:t>roi</a:t>
            </a:r>
            <a:r>
              <a:rPr lang="en-US" altLang="zh-TW" baseline="0" dirty="0" smtClean="0"/>
              <a:t> pooling </a:t>
            </a:r>
            <a:endParaRPr lang="en-US" baseline="0" dirty="0" smtClean="0"/>
          </a:p>
          <a:p>
            <a:r>
              <a:rPr dirty="0" smtClean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6253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Shape 5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86" name="Shape 5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Imporve Convs </a:t>
            </a:r>
          </a:p>
          <a:p>
            <a:r>
              <a:t> may decrease  ac</a:t>
            </a:r>
          </a:p>
          <a:p>
            <a:endParaRPr/>
          </a:p>
          <a:p>
            <a:endParaRPr/>
          </a:p>
          <a:p>
            <a:r>
              <a:t>Roi pooling vs maxpooling</a:t>
            </a:r>
          </a:p>
          <a:p>
            <a:endParaRPr/>
          </a:p>
          <a:p>
            <a:r>
              <a:t>Increase resolution </a:t>
            </a:r>
          </a:p>
          <a:p>
            <a:r>
              <a:t>Cut evenly </a:t>
            </a:r>
          </a:p>
        </p:txBody>
      </p:sp>
    </p:spTree>
    <p:extLst>
      <p:ext uri="{BB962C8B-B14F-4D97-AF65-F5344CB8AC3E}">
        <p14:creationId xmlns:p14="http://schemas.microsoft.com/office/powerpoint/2010/main" val="7957652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Replace selective search 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RPN</a:t>
            </a:r>
            <a:r>
              <a:rPr lang="en-US" altLang="zh-TW" baseline="0" dirty="0" smtClean="0"/>
              <a:t> foreground or background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76513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Shape 6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660" name="Shape 6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Select search  most background </a:t>
            </a:r>
          </a:p>
        </p:txBody>
      </p:sp>
    </p:spTree>
    <p:extLst>
      <p:ext uri="{BB962C8B-B14F-4D97-AF65-F5344CB8AC3E}">
        <p14:creationId xmlns:p14="http://schemas.microsoft.com/office/powerpoint/2010/main" val="1267943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08817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0" y="-3175"/>
            <a:ext cx="12192001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20361"/>
                </a:lnTo>
                <a:lnTo>
                  <a:pt x="3536" y="20361"/>
                </a:lnTo>
                <a:lnTo>
                  <a:pt x="4211" y="21547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80"/>
                </a:lnTo>
                <a:lnTo>
                  <a:pt x="4369" y="21547"/>
                </a:lnTo>
                <a:lnTo>
                  <a:pt x="5044" y="20361"/>
                </a:lnTo>
                <a:lnTo>
                  <a:pt x="21600" y="20361"/>
                </a:lnTo>
                <a:lnTo>
                  <a:pt x="2160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810000" y="1449147"/>
            <a:ext cx="10572001" cy="2971052"/>
          </a:xfrm>
          <a:prstGeom prst="rect">
            <a:avLst/>
          </a:prstGeom>
        </p:spPr>
        <p:txBody>
          <a:bodyPr/>
          <a:lstStyle>
            <a:lvl1pPr>
              <a:defRPr sz="5400"/>
            </a:lvl1pPr>
          </a:lstStyle>
          <a:p>
            <a:r>
              <a:t>按一下以編輯母片標題樣式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810000" y="5280847"/>
            <a:ext cx="10572001" cy="43497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按一下以編輯母片副標題樣式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>
            <a:spLocks noGrp="1"/>
          </p:cNvSpPr>
          <p:nvPr>
            <p:ph type="title"/>
          </p:nvPr>
        </p:nvSpPr>
        <p:spPr>
          <a:xfrm>
            <a:off x="809999" y="4800600"/>
            <a:ext cx="10561420" cy="566738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t>按一下以編輯母片標題樣式</a:t>
            </a:r>
          </a:p>
        </p:txBody>
      </p:sp>
      <p:sp>
        <p:nvSpPr>
          <p:cNvPr id="97" name="Shape 97"/>
          <p:cNvSpPr>
            <a:spLocks noGrp="1"/>
          </p:cNvSpPr>
          <p:nvPr>
            <p:ph type="pic" idx="13"/>
          </p:nvPr>
        </p:nvSpPr>
        <p:spPr>
          <a:xfrm>
            <a:off x="0" y="-1"/>
            <a:ext cx="12192001" cy="4800601"/>
          </a:xfrm>
          <a:prstGeom prst="rect">
            <a:avLst/>
          </a:prstGeom>
          <a:ln w="9525" cap="rnd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98" name="Shape 98"/>
          <p:cNvSpPr>
            <a:spLocks noGrp="1"/>
          </p:cNvSpPr>
          <p:nvPr>
            <p:ph type="body" sz="quarter" idx="1"/>
          </p:nvPr>
        </p:nvSpPr>
        <p:spPr>
          <a:xfrm>
            <a:off x="809999" y="5367337"/>
            <a:ext cx="10561420" cy="49371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按一下以編輯母片文字樣式</a:t>
            </a:r>
          </a:p>
        </p:txBody>
      </p:sp>
      <p:sp>
        <p:nvSpPr>
          <p:cNvPr id="99" name="Shape 9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/>
          <p:nvPr/>
        </p:nvSpPr>
        <p:spPr>
          <a:xfrm>
            <a:off x="631696" y="1081456"/>
            <a:ext cx="6332418" cy="32391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title"/>
          </p:nvPr>
        </p:nvSpPr>
        <p:spPr>
          <a:xfrm>
            <a:off x="850984" y="1238502"/>
            <a:ext cx="5893841" cy="2645912"/>
          </a:xfrm>
          <a:prstGeom prst="rect">
            <a:avLst/>
          </a:prstGeom>
        </p:spPr>
        <p:txBody>
          <a:bodyPr/>
          <a:lstStyle>
            <a:lvl1pPr>
              <a:defRPr sz="4200"/>
            </a:lvl1pPr>
          </a:lstStyle>
          <a:p>
            <a:r>
              <a:t>按一下以編輯母片標題樣式</a:t>
            </a:r>
          </a:p>
        </p:txBody>
      </p:sp>
      <p:sp>
        <p:nvSpPr>
          <p:cNvPr id="108" name="Shape 108"/>
          <p:cNvSpPr>
            <a:spLocks noGrp="1"/>
          </p:cNvSpPr>
          <p:nvPr>
            <p:ph type="body" sz="quarter" idx="1"/>
          </p:nvPr>
        </p:nvSpPr>
        <p:spPr>
          <a:xfrm>
            <a:off x="853189" y="4443679"/>
            <a:ext cx="5891638" cy="71324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按一下以編輯母片文字樣式</a:t>
            </a:r>
          </a:p>
        </p:txBody>
      </p:sp>
      <p:sp>
        <p:nvSpPr>
          <p:cNvPr id="109" name="Shape 109"/>
          <p:cNvSpPr>
            <a:spLocks noGrp="1"/>
          </p:cNvSpPr>
          <p:nvPr>
            <p:ph type="body" sz="quarter" idx="13"/>
          </p:nvPr>
        </p:nvSpPr>
        <p:spPr>
          <a:xfrm>
            <a:off x="7574642" y="1081455"/>
            <a:ext cx="3810002" cy="4075467"/>
          </a:xfrm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</a:pPr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/>
          <p:nvPr/>
        </p:nvSpPr>
        <p:spPr>
          <a:xfrm>
            <a:off x="1140883" y="2286585"/>
            <a:ext cx="4895117" cy="250397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title"/>
          </p:nvPr>
        </p:nvSpPr>
        <p:spPr>
          <a:xfrm>
            <a:off x="1357088" y="2435956"/>
            <a:ext cx="4382522" cy="200779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r>
              <a:t>按一下以編輯母片標題樣式</a:t>
            </a:r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6155999" y="2286000"/>
            <a:ext cx="4880301" cy="229552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</a:lvl1pPr>
          </a:lstStyle>
          <a:p>
            <a:r>
              <a:t>按一下以編輯母片文字樣式</a:t>
            </a:r>
          </a:p>
        </p:txBody>
      </p:sp>
      <p:sp>
        <p:nvSpPr>
          <p:cNvPr id="120" name="Shape 12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128" name="Shape 128"/>
          <p:cNvSpPr>
            <a:spLocks noGrp="1"/>
          </p:cNvSpPr>
          <p:nvPr>
            <p:ph type="body" idx="1"/>
          </p:nvPr>
        </p:nvSpPr>
        <p:spPr>
          <a:xfrm>
            <a:off x="809999" y="2184400"/>
            <a:ext cx="10563286" cy="367439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129" name="Shape 12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7669651" y="446088"/>
            <a:ext cx="4522350" cy="5414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73" y="0"/>
                </a:moveTo>
                <a:lnTo>
                  <a:pt x="1373" y="5985"/>
                </a:lnTo>
                <a:lnTo>
                  <a:pt x="60" y="6860"/>
                </a:lnTo>
                <a:lnTo>
                  <a:pt x="23" y="6910"/>
                </a:lnTo>
                <a:lnTo>
                  <a:pt x="0" y="6935"/>
                </a:lnTo>
                <a:lnTo>
                  <a:pt x="0" y="6995"/>
                </a:lnTo>
                <a:lnTo>
                  <a:pt x="23" y="7020"/>
                </a:lnTo>
                <a:lnTo>
                  <a:pt x="60" y="7070"/>
                </a:lnTo>
                <a:lnTo>
                  <a:pt x="1373" y="7945"/>
                </a:lnTo>
                <a:lnTo>
                  <a:pt x="1373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1373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title"/>
          </p:nvPr>
        </p:nvSpPr>
        <p:spPr>
          <a:xfrm>
            <a:off x="8183540" y="586171"/>
            <a:ext cx="2494791" cy="5134798"/>
          </a:xfrm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138" name="Shape 138"/>
          <p:cNvSpPr>
            <a:spLocks noGrp="1"/>
          </p:cNvSpPr>
          <p:nvPr>
            <p:ph type="body" idx="1"/>
          </p:nvPr>
        </p:nvSpPr>
        <p:spPr>
          <a:xfrm>
            <a:off x="810000" y="446089"/>
            <a:ext cx="6611541" cy="54149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139" name="Shape 13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xfrm>
            <a:off x="818712" y="2222287"/>
            <a:ext cx="10554575" cy="363651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0" y="1"/>
            <a:ext cx="12192001" cy="52038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0361"/>
                </a:lnTo>
                <a:lnTo>
                  <a:pt x="18064" y="20361"/>
                </a:lnTo>
                <a:lnTo>
                  <a:pt x="17389" y="21547"/>
                </a:lnTo>
                <a:lnTo>
                  <a:pt x="17329" y="21600"/>
                </a:lnTo>
                <a:lnTo>
                  <a:pt x="17287" y="21600"/>
                </a:lnTo>
                <a:lnTo>
                  <a:pt x="17269" y="21580"/>
                </a:lnTo>
                <a:lnTo>
                  <a:pt x="17231" y="21547"/>
                </a:lnTo>
                <a:lnTo>
                  <a:pt x="16556" y="20361"/>
                </a:lnTo>
                <a:lnTo>
                  <a:pt x="0" y="203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809999" y="2951396"/>
            <a:ext cx="10561420" cy="1468800"/>
          </a:xfrm>
          <a:prstGeom prst="rect">
            <a:avLst/>
          </a:prstGeom>
        </p:spPr>
        <p:txBody>
          <a:bodyPr/>
          <a:lstStyle>
            <a:lvl1pPr algn="r">
              <a:defRPr sz="4800"/>
            </a:lvl1pPr>
          </a:lstStyle>
          <a:p>
            <a:r>
              <a:t>按一下以編輯母片標題樣式</a:t>
            </a:r>
          </a:p>
        </p:txBody>
      </p:sp>
      <p:sp>
        <p:nvSpPr>
          <p:cNvPr id="33" name="Shape 33"/>
          <p:cNvSpPr>
            <a:spLocks noGrp="1"/>
          </p:cNvSpPr>
          <p:nvPr>
            <p:ph type="body" sz="quarter" idx="1"/>
          </p:nvPr>
        </p:nvSpPr>
        <p:spPr>
          <a:xfrm>
            <a:off x="809999" y="5281200"/>
            <a:ext cx="10561420" cy="43395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 algn="r">
              <a:buClrTx/>
              <a:buSzTx/>
              <a:buFontTx/>
              <a:buNone/>
            </a:lvl1pPr>
          </a:lstStyle>
          <a:p>
            <a:r>
              <a:t>按一下以編輯母片文字樣式</a:t>
            </a:r>
          </a:p>
        </p:txBody>
      </p:sp>
      <p:sp>
        <p:nvSpPr>
          <p:cNvPr id="34" name="Shape 3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half" idx="1"/>
          </p:nvPr>
        </p:nvSpPr>
        <p:spPr>
          <a:xfrm>
            <a:off x="818712" y="2222287"/>
            <a:ext cx="5185874" cy="36387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"/>
          </p:nvPr>
        </p:nvSpPr>
        <p:spPr>
          <a:xfrm>
            <a:off x="814727" y="2174875"/>
            <a:ext cx="5189858" cy="57626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b"/>
          <a:lstStyle>
            <a:lvl1pPr marL="0" indent="0" algn="ctr">
              <a:buClrTx/>
              <a:buSzTx/>
              <a:buFontTx/>
              <a:buNone/>
              <a:defRPr sz="2000"/>
            </a:lvl1pPr>
          </a:lstStyle>
          <a:p>
            <a:r>
              <a:t>按一下以編輯母片文字樣式</a:t>
            </a:r>
          </a:p>
        </p:txBody>
      </p:sp>
      <p:sp>
        <p:nvSpPr>
          <p:cNvPr id="52" name="Shape 52"/>
          <p:cNvSpPr>
            <a:spLocks noGrp="1"/>
          </p:cNvSpPr>
          <p:nvPr>
            <p:ph type="body" sz="quarter" idx="13"/>
          </p:nvPr>
        </p:nvSpPr>
        <p:spPr>
          <a:xfrm>
            <a:off x="6187414" y="2174874"/>
            <a:ext cx="5194584" cy="576264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buClrTx/>
              <a:buSzTx/>
              <a:buFontTx/>
              <a:buNone/>
              <a:defRPr sz="2000"/>
            </a:pPr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按一下以編輯母片標題樣式</a:t>
            </a:r>
          </a:p>
        </p:txBody>
      </p:sp>
      <p:sp>
        <p:nvSpPr>
          <p:cNvPr id="61" name="Shape 6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1073151" y="446087"/>
            <a:ext cx="3547533" cy="18146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19" y="0"/>
                </a:moveTo>
                <a:lnTo>
                  <a:pt x="217" y="0"/>
                </a:lnTo>
                <a:lnTo>
                  <a:pt x="166" y="37"/>
                </a:lnTo>
                <a:lnTo>
                  <a:pt x="128" y="75"/>
                </a:lnTo>
                <a:lnTo>
                  <a:pt x="77" y="112"/>
                </a:lnTo>
                <a:lnTo>
                  <a:pt x="51" y="187"/>
                </a:lnTo>
                <a:lnTo>
                  <a:pt x="26" y="243"/>
                </a:lnTo>
                <a:lnTo>
                  <a:pt x="0" y="318"/>
                </a:lnTo>
                <a:lnTo>
                  <a:pt x="0" y="19522"/>
                </a:lnTo>
                <a:lnTo>
                  <a:pt x="26" y="19597"/>
                </a:lnTo>
                <a:lnTo>
                  <a:pt x="51" y="19653"/>
                </a:lnTo>
                <a:lnTo>
                  <a:pt x="77" y="19728"/>
                </a:lnTo>
                <a:lnTo>
                  <a:pt x="128" y="19766"/>
                </a:lnTo>
                <a:lnTo>
                  <a:pt x="166" y="19803"/>
                </a:lnTo>
                <a:lnTo>
                  <a:pt x="217" y="19841"/>
                </a:lnTo>
                <a:lnTo>
                  <a:pt x="3026" y="19841"/>
                </a:lnTo>
                <a:lnTo>
                  <a:pt x="4149" y="21488"/>
                </a:lnTo>
                <a:lnTo>
                  <a:pt x="4187" y="21525"/>
                </a:lnTo>
                <a:lnTo>
                  <a:pt x="4289" y="21600"/>
                </a:lnTo>
                <a:lnTo>
                  <a:pt x="4391" y="21600"/>
                </a:lnTo>
                <a:lnTo>
                  <a:pt x="4494" y="21525"/>
                </a:lnTo>
                <a:lnTo>
                  <a:pt x="4532" y="21488"/>
                </a:lnTo>
                <a:lnTo>
                  <a:pt x="5655" y="19841"/>
                </a:lnTo>
                <a:lnTo>
                  <a:pt x="21383" y="19841"/>
                </a:lnTo>
                <a:lnTo>
                  <a:pt x="21434" y="19803"/>
                </a:lnTo>
                <a:lnTo>
                  <a:pt x="21472" y="19766"/>
                </a:lnTo>
                <a:lnTo>
                  <a:pt x="21523" y="19728"/>
                </a:lnTo>
                <a:lnTo>
                  <a:pt x="21549" y="19653"/>
                </a:lnTo>
                <a:lnTo>
                  <a:pt x="21574" y="19597"/>
                </a:lnTo>
                <a:lnTo>
                  <a:pt x="21600" y="19522"/>
                </a:lnTo>
                <a:lnTo>
                  <a:pt x="21600" y="318"/>
                </a:lnTo>
                <a:lnTo>
                  <a:pt x="21574" y="243"/>
                </a:lnTo>
                <a:lnTo>
                  <a:pt x="21549" y="187"/>
                </a:lnTo>
                <a:lnTo>
                  <a:pt x="21523" y="112"/>
                </a:lnTo>
                <a:lnTo>
                  <a:pt x="21472" y="75"/>
                </a:lnTo>
                <a:lnTo>
                  <a:pt x="21434" y="37"/>
                </a:lnTo>
                <a:lnTo>
                  <a:pt x="21383" y="0"/>
                </a:lnTo>
                <a:lnTo>
                  <a:pt x="21319" y="0"/>
                </a:lnTo>
                <a:close/>
              </a:path>
            </a:pathLst>
          </a:custGeom>
          <a:blipFill>
            <a:blip r:embed="rId2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title"/>
          </p:nvPr>
        </p:nvSpPr>
        <p:spPr>
          <a:xfrm>
            <a:off x="1073150" y="446087"/>
            <a:ext cx="3547535" cy="161839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t>按一下以編輯母片標題樣式</a:t>
            </a:r>
          </a:p>
        </p:txBody>
      </p:sp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4855633" y="446087"/>
            <a:ext cx="6252634" cy="5414964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/>
          <a:lstStyle/>
          <a:p>
            <a:r>
              <a:t>按一下以編輯母片文字樣式</a:t>
            </a:r>
          </a:p>
          <a:p>
            <a:pPr lvl="1"/>
            <a:r>
              <a:t>第二層</a:t>
            </a:r>
          </a:p>
          <a:p>
            <a:pPr lvl="2"/>
            <a:r>
              <a:t>第三層</a:t>
            </a:r>
          </a:p>
          <a:p>
            <a:pPr lvl="3"/>
            <a:r>
              <a:t>第四層</a:t>
            </a:r>
          </a:p>
          <a:p>
            <a:pPr lvl="4"/>
            <a:r>
              <a:t>第五層</a:t>
            </a:r>
          </a:p>
        </p:txBody>
      </p:sp>
      <p:sp>
        <p:nvSpPr>
          <p:cNvPr id="78" name="Shape 78"/>
          <p:cNvSpPr>
            <a:spLocks noGrp="1"/>
          </p:cNvSpPr>
          <p:nvPr>
            <p:ph type="body" sz="quarter" idx="13"/>
          </p:nvPr>
        </p:nvSpPr>
        <p:spPr>
          <a:xfrm>
            <a:off x="1073150" y="2260737"/>
            <a:ext cx="3547535" cy="3600312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FontTx/>
              <a:buNone/>
              <a:defRPr sz="1400"/>
            </a:pPr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/>
          </p:cNvSpPr>
          <p:nvPr>
            <p:ph type="title"/>
          </p:nvPr>
        </p:nvSpPr>
        <p:spPr>
          <a:xfrm>
            <a:off x="814727" y="727522"/>
            <a:ext cx="4852989" cy="1617164"/>
          </a:xfrm>
          <a:prstGeom prst="rect">
            <a:avLst/>
          </a:prstGeom>
        </p:spPr>
        <p:txBody>
          <a:bodyPr/>
          <a:lstStyle>
            <a:lvl1pPr>
              <a:defRPr sz="2400" b="0"/>
            </a:lvl1pPr>
          </a:lstStyle>
          <a:p>
            <a:r>
              <a:t>按一下以編輯母片標題樣式</a:t>
            </a:r>
          </a:p>
        </p:txBody>
      </p:sp>
      <p:sp>
        <p:nvSpPr>
          <p:cNvPr id="87" name="Shape 87"/>
          <p:cNvSpPr>
            <a:spLocks noGrp="1"/>
          </p:cNvSpPr>
          <p:nvPr>
            <p:ph type="pic" idx="13"/>
          </p:nvPr>
        </p:nvSpPr>
        <p:spPr>
          <a:xfrm>
            <a:off x="6098116" y="0"/>
            <a:ext cx="6093884" cy="6858000"/>
          </a:xfrm>
          <a:prstGeom prst="rect">
            <a:avLst/>
          </a:prstGeom>
          <a:ln w="9525">
            <a:solidFill>
              <a:srgbClr val="636363"/>
            </a:solidFill>
            <a:round/>
          </a:ln>
          <a:effectLst/>
        </p:spPr>
        <p:txBody>
          <a:bodyPr lIns="91439" rIns="9143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sz="half" idx="1"/>
          </p:nvPr>
        </p:nvSpPr>
        <p:spPr>
          <a:xfrm>
            <a:off x="814727" y="2344684"/>
            <a:ext cx="4852989" cy="3516365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anchor="t"/>
          <a:lstStyle>
            <a:lvl1pPr marL="0" indent="0">
              <a:buClrTx/>
              <a:buSzTx/>
              <a:buFontTx/>
              <a:buNone/>
              <a:defRPr sz="1200"/>
            </a:lvl1pPr>
          </a:lstStyle>
          <a:p>
            <a:r>
              <a:t>按一下以編輯母片文字樣式</a:t>
            </a:r>
          </a:p>
        </p:txBody>
      </p:sp>
      <p:sp>
        <p:nvSpPr>
          <p:cNvPr id="89" name="Shape 89"/>
          <p:cNvSpPr>
            <a:spLocks noGrp="1"/>
          </p:cNvSpPr>
          <p:nvPr>
            <p:ph type="sldNum" sz="quarter" idx="2"/>
          </p:nvPr>
        </p:nvSpPr>
        <p:spPr>
          <a:xfrm>
            <a:off x="5609010" y="6080087"/>
            <a:ext cx="315834" cy="326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>
            <a:off x="0" y="-1"/>
            <a:ext cx="12192001" cy="21859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0"/>
                </a:lnTo>
                <a:lnTo>
                  <a:pt x="0" y="18651"/>
                </a:lnTo>
                <a:lnTo>
                  <a:pt x="3536" y="18651"/>
                </a:lnTo>
                <a:lnTo>
                  <a:pt x="4211" y="21475"/>
                </a:lnTo>
                <a:lnTo>
                  <a:pt x="4271" y="21600"/>
                </a:lnTo>
                <a:lnTo>
                  <a:pt x="4313" y="21600"/>
                </a:lnTo>
                <a:lnTo>
                  <a:pt x="4331" y="21553"/>
                </a:lnTo>
                <a:lnTo>
                  <a:pt x="4369" y="21475"/>
                </a:lnTo>
                <a:lnTo>
                  <a:pt x="5044" y="18651"/>
                </a:lnTo>
                <a:lnTo>
                  <a:pt x="21600" y="18651"/>
                </a:lnTo>
                <a:lnTo>
                  <a:pt x="21600" y="0"/>
                </a:lnTo>
                <a:close/>
              </a:path>
            </a:pathLst>
          </a:custGeom>
          <a:blipFill>
            <a:blip r:embed="rId16"/>
          </a:blipFill>
          <a:ln cap="rnd">
            <a:solidFill>
              <a:schemeClr val="accent1"/>
            </a:solidFill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normAutofit/>
          </a:bodyPr>
          <a:lstStyle/>
          <a:p>
            <a:r>
              <a:t>按一下以編輯母片標題樣式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609600" y="1417637"/>
            <a:ext cx="10972800" cy="4891088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  <p:txBody>
          <a:bodyPr lIns="45719" rIns="45719" anchor="ctr">
            <a:normAutofit/>
          </a:bodyPr>
          <a:lstStyle/>
          <a:p>
            <a:endParaRPr/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11424652" y="6080087"/>
            <a:ext cx="315835" cy="326401"/>
          </a:xfrm>
          <a:prstGeom prst="rect">
            <a:avLst/>
          </a:prstGeom>
          <a:ln w="12700">
            <a:miter lim="400000"/>
          </a:ln>
        </p:spPr>
        <p:txBody>
          <a:bodyPr wrap="none" lIns="10800" tIns="10800" rIns="10800" bIns="10800" anchor="b">
            <a:spAutoFit/>
          </a:bodyPr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0" marR="0" indent="0" algn="l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000" b="1" i="0" u="none" strike="noStrike" cap="none" spc="0" baseline="0">
          <a:ln>
            <a:noFill/>
          </a:ln>
          <a:solidFill>
            <a:srgbClr val="FEFEFE"/>
          </a:solidFill>
          <a:uFillTx/>
          <a:latin typeface="Century Gothic"/>
          <a:ea typeface="Century Gothic"/>
          <a:cs typeface="Century Gothic"/>
          <a:sym typeface="Century Gothic"/>
        </a:defRPr>
      </a:lvl9pPr>
    </p:titleStyle>
    <p:bodyStyle>
      <a:lvl1pPr marL="3429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1pPr>
      <a:lvl2pPr marL="778668" marR="0" indent="-321468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2pPr>
      <a:lvl3pPr marL="1208314" marR="0" indent="-293914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3pPr>
      <a:lvl4pPr marL="17145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4pPr>
      <a:lvl5pPr marL="21717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5pPr>
      <a:lvl6pPr marL="25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6pPr>
      <a:lvl7pPr marL="29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7pPr>
      <a:lvl8pPr marL="33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8pPr>
      <a:lvl9pPr marL="3714300" marR="0" indent="-342900" algn="l" defTabSz="457200" rtl="0" latinLnBrk="0">
        <a:lnSpc>
          <a:spcPct val="100000"/>
        </a:lnSpc>
        <a:spcBef>
          <a:spcPts val="600"/>
        </a:spcBef>
        <a:spcAft>
          <a:spcPts val="0"/>
        </a:spcAft>
        <a:buClr>
          <a:schemeClr val="accent1"/>
        </a:buClr>
        <a:buSzPct val="100000"/>
        <a:buFont typeface="Wingdings 2"/>
        <a:buChar char=""/>
        <a:tabLst/>
        <a:defRPr sz="1800" b="0" i="0" u="none" strike="noStrike" cap="none" spc="0" baseline="0">
          <a:ln>
            <a:noFill/>
          </a:ln>
          <a:solidFill>
            <a:srgbClr val="FFFFFF"/>
          </a:solidFill>
          <a:uFillTx/>
          <a:latin typeface="Century Gothic"/>
          <a:ea typeface="Century Gothic"/>
          <a:cs typeface="Century Gothic"/>
          <a:sym typeface="Century Gothic"/>
        </a:defRPr>
      </a:lvl9pPr>
    </p:bodyStyle>
    <p:otherStyle>
      <a:lvl1pPr marL="0" marR="0" indent="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1pPr>
      <a:lvl2pPr marL="0" marR="0" indent="457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2pPr>
      <a:lvl3pPr marL="0" marR="0" indent="914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3pPr>
      <a:lvl4pPr marL="0" marR="0" indent="1371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4pPr>
      <a:lvl5pPr marL="0" marR="0" indent="18288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5pPr>
      <a:lvl6pPr marL="0" marR="0" indent="22860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6pPr>
      <a:lvl7pPr marL="0" marR="0" indent="27432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7pPr>
      <a:lvl8pPr marL="0" marR="0" indent="32004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8pPr>
      <a:lvl9pPr marL="0" marR="0" indent="3657600" algn="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entury Gothic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2"/>
          </a:xfrm>
          <a:prstGeom prst="rect">
            <a:avLst/>
          </a:prstGeom>
        </p:spPr>
        <p:txBody>
          <a:bodyPr/>
          <a:lstStyle/>
          <a:p>
            <a:r>
              <a:t>Seminar project</a:t>
            </a:r>
          </a:p>
        </p:txBody>
      </p:sp>
      <p:sp>
        <p:nvSpPr>
          <p:cNvPr id="149" name="Shape 149"/>
          <p:cNvSpPr>
            <a:spLocks noGrp="1"/>
          </p:cNvSpPr>
          <p:nvPr>
            <p:ph type="subTitle" sz="quarter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鄭宇翔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Shape 357"/>
          <p:cNvSpPr>
            <a:spLocks noGrp="1"/>
          </p:cNvSpPr>
          <p:nvPr>
            <p:ph type="title"/>
          </p:nvPr>
        </p:nvSpPr>
        <p:spPr>
          <a:xfrm>
            <a:off x="515800" y="245715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434340">
              <a:defRPr sz="3800"/>
            </a:pPr>
            <a:r>
              <a:t>Qualitative result</a:t>
            </a:r>
            <a:br/>
            <a:r>
              <a:rPr sz="1900"/>
              <a:t>( test on other dataset  (dicom w/ preprossing))</a:t>
            </a:r>
          </a:p>
        </p:txBody>
      </p:sp>
      <p:pic>
        <p:nvPicPr>
          <p:cNvPr id="358" name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482900"/>
            <a:ext cx="12192000" cy="912049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</p:pic>
      <p:pic>
        <p:nvPicPr>
          <p:cNvPr id="359" name="image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285217"/>
            <a:ext cx="12192000" cy="110761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image2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392829"/>
            <a:ext cx="12192000" cy="1096193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image21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394949"/>
            <a:ext cx="12192000" cy="1039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image22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5450583"/>
            <a:ext cx="12192000" cy="1094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333756">
              <a:defRPr sz="2920"/>
            </a:pPr>
            <a:r>
              <a:t>More –autoencoder</a:t>
            </a:r>
            <a:br/>
            <a:r>
              <a:rPr sz="2628"/>
              <a:t>(infer on other dataset  </a:t>
            </a:r>
            <a:r>
              <a:rPr sz="1460"/>
              <a:t>(dicom w/ preprossing  no fine tune))</a:t>
            </a:r>
          </a:p>
        </p:txBody>
      </p:sp>
      <p:sp>
        <p:nvSpPr>
          <p:cNvPr id="365" name="Shape 365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66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125303"/>
            <a:ext cx="11136077" cy="441139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333756">
              <a:defRPr sz="2920"/>
            </a:pPr>
            <a:r>
              <a:t>More –unet</a:t>
            </a:r>
            <a:br/>
            <a:r>
              <a:rPr sz="2628"/>
              <a:t>( test on other dataset  </a:t>
            </a:r>
            <a:r>
              <a:rPr sz="1460"/>
              <a:t>(dicom w/ preprossing  no fine tune))</a:t>
            </a:r>
          </a:p>
        </p:txBody>
      </p:sp>
      <p:sp>
        <p:nvSpPr>
          <p:cNvPr id="369" name="Shape 369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0" name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0632" y="2133256"/>
            <a:ext cx="9867901" cy="40481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pPr defTabSz="333756">
              <a:defRPr sz="2920"/>
            </a:pPr>
            <a:r>
              <a:t>More – DenseNet</a:t>
            </a:r>
            <a:br/>
            <a:r>
              <a:rPr sz="2628"/>
              <a:t>(infer on other dataset  </a:t>
            </a:r>
            <a:r>
              <a:rPr sz="1460"/>
              <a:t>(dicom w/ preprossing  no fine tune))</a:t>
            </a:r>
          </a:p>
        </p:txBody>
      </p:sp>
      <p:sp>
        <p:nvSpPr>
          <p:cNvPr id="373" name="Shape 373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74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707" y="2150077"/>
            <a:ext cx="10749317" cy="4447635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hape 375"/>
          <p:cNvSpPr/>
          <p:nvPr/>
        </p:nvSpPr>
        <p:spPr>
          <a:xfrm>
            <a:off x="10416209" y="5510253"/>
            <a:ext cx="723569" cy="49298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11064577" y="5176204"/>
            <a:ext cx="1058836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Good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Shape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structure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Shape 378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Train dicom </a:t>
            </a:r>
            <a:r>
              <a:rPr>
                <a:solidFill>
                  <a:srgbClr val="FF0000"/>
                </a:solidFill>
              </a:rPr>
              <a:t>DenseNet</a:t>
            </a:r>
            <a:r>
              <a:t> </a:t>
            </a:r>
            <a:r>
              <a:rPr sz="2800"/>
              <a:t>(no preprocessing)</a:t>
            </a:r>
          </a:p>
        </p:txBody>
      </p:sp>
      <p:sp>
        <p:nvSpPr>
          <p:cNvPr id="379" name="Shape 379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80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13" y="1296751"/>
            <a:ext cx="10877386" cy="507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Shape 38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Data limitaiton</a:t>
            </a:r>
          </a:p>
        </p:txBody>
      </p:sp>
      <p:sp>
        <p:nvSpPr>
          <p:cNvPr id="383" name="Shape 383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84" name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670" y="2008601"/>
            <a:ext cx="4190298" cy="4095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5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22936" y="1911377"/>
            <a:ext cx="4330232" cy="4136342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386"/>
          <p:cNvSpPr/>
          <p:nvPr/>
        </p:nvSpPr>
        <p:spPr>
          <a:xfrm>
            <a:off x="818712" y="3904090"/>
            <a:ext cx="723843" cy="1041622"/>
          </a:xfrm>
          <a:prstGeom prst="ellipse">
            <a:avLst/>
          </a:prstGeom>
          <a:ln w="57150" cap="rnd">
            <a:solidFill>
              <a:srgbClr val="E4361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7" name="Shape 387"/>
          <p:cNvSpPr/>
          <p:nvPr/>
        </p:nvSpPr>
        <p:spPr>
          <a:xfrm>
            <a:off x="2536330" y="3904088"/>
            <a:ext cx="723843" cy="1041623"/>
          </a:xfrm>
          <a:prstGeom prst="ellipse">
            <a:avLst/>
          </a:prstGeom>
          <a:ln w="57150" cap="rnd">
            <a:solidFill>
              <a:srgbClr val="E4361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8" name="Shape 388"/>
          <p:cNvSpPr/>
          <p:nvPr/>
        </p:nvSpPr>
        <p:spPr>
          <a:xfrm>
            <a:off x="5421191" y="3947819"/>
            <a:ext cx="723843" cy="1041623"/>
          </a:xfrm>
          <a:prstGeom prst="ellipse">
            <a:avLst/>
          </a:prstGeom>
          <a:ln w="57150" cap="rnd">
            <a:solidFill>
              <a:srgbClr val="E4361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9" name="Shape 389"/>
          <p:cNvSpPr/>
          <p:nvPr/>
        </p:nvSpPr>
        <p:spPr>
          <a:xfrm>
            <a:off x="7187179" y="3983521"/>
            <a:ext cx="723843" cy="1041623"/>
          </a:xfrm>
          <a:prstGeom prst="ellipse">
            <a:avLst/>
          </a:prstGeom>
          <a:ln w="57150" cap="rnd">
            <a:solidFill>
              <a:srgbClr val="E43617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0" name="Shape 390"/>
          <p:cNvSpPr/>
          <p:nvPr/>
        </p:nvSpPr>
        <p:spPr>
          <a:xfrm>
            <a:off x="5009007" y="2773838"/>
            <a:ext cx="356696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We should modify  ground truth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DenseNet  Unet  fusion</a:t>
            </a:r>
          </a:p>
        </p:txBody>
      </p:sp>
      <p:sp>
        <p:nvSpPr>
          <p:cNvPr id="330" name="Shape 330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pic>
        <p:nvPicPr>
          <p:cNvPr id="331" name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9935" y="1636485"/>
            <a:ext cx="3167369" cy="5004996"/>
          </a:xfrm>
          <a:prstGeom prst="rect">
            <a:avLst/>
          </a:prstGeom>
          <a:ln w="12700">
            <a:miter lim="400000"/>
          </a:ln>
        </p:spPr>
      </p:pic>
      <p:pic>
        <p:nvPicPr>
          <p:cNvPr id="332" name="image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03173" y="4000382"/>
            <a:ext cx="5656592" cy="18584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3" name="Shape 393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ensure </a:t>
            </a:r>
            <a:r>
              <a:rPr>
                <a:solidFill>
                  <a:srgbClr val="FFFF00"/>
                </a:solidFill>
              </a:rPr>
              <a:t>maximum information flow(high resolution ,cross layer,dilation conv)</a:t>
            </a:r>
            <a:r>
              <a:t> between layers in the network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Shape 395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2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96" name="Shape 396"/>
          <p:cNvSpPr>
            <a:spLocks noGrp="1"/>
          </p:cNvSpPr>
          <p:nvPr>
            <p:ph type="subTitle" sz="quarter" idx="1"/>
          </p:nvPr>
        </p:nvSpPr>
        <p:spPr>
          <a:xfrm>
            <a:off x="810001" y="5280847"/>
            <a:ext cx="10572000" cy="434974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Century Gothic"/>
                <a:ea typeface="Century Gothic"/>
                <a:cs typeface="Century Gothic"/>
                <a:sym typeface="Century Gothic"/>
              </a:defRPr>
            </a:pPr>
            <a:r>
              <a:rPr>
                <a:latin typeface="+mn-lt"/>
                <a:ea typeface="+mn-ea"/>
                <a:cs typeface="+mn-cs"/>
                <a:sym typeface="Helvetica"/>
              </a:rPr>
              <a:t>鄭宇翔</a:t>
            </a:r>
          </a:p>
        </p:txBody>
      </p:sp>
      <p:pic>
        <p:nvPicPr>
          <p:cNvPr id="397" name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7794"/>
            <a:ext cx="10520530" cy="3818564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9804106" y="4057341"/>
            <a:ext cx="125171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b="1">
                <a:solidFill>
                  <a:srgbClr val="FFFFFF"/>
                </a:solidFill>
              </a:defRPr>
            </a:lvl1pPr>
          </a:lstStyle>
          <a:p>
            <a:r>
              <a:t>ECCV2016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outline</a:t>
            </a:r>
          </a:p>
        </p:txBody>
      </p:sp>
      <p:sp>
        <p:nvSpPr>
          <p:cNvPr id="401" name="Shape 401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Introduciton</a:t>
            </a:r>
          </a:p>
          <a:p>
            <a:r>
              <a:t>Related Work (RCNN~ YOLO)</a:t>
            </a:r>
          </a:p>
          <a:p>
            <a:r>
              <a:t>The Single-shot Detector</a:t>
            </a:r>
          </a:p>
          <a:p>
            <a:r>
              <a:t>Experimental Results</a:t>
            </a:r>
          </a:p>
          <a:p>
            <a:r>
              <a:t>Conclusions</a:t>
            </a:r>
          </a:p>
          <a:p>
            <a:r>
              <a:t>Recent( FPN, DSSD)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 </a:t>
            </a:r>
          </a:p>
        </p:txBody>
      </p:sp>
      <p:sp>
        <p:nvSpPr>
          <p:cNvPr id="152" name="Shape 152"/>
          <p:cNvSpPr/>
          <p:nvPr/>
        </p:nvSpPr>
        <p:spPr>
          <a:xfrm>
            <a:off x="809999" y="703897"/>
            <a:ext cx="10572000" cy="713741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6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b">
            <a:spAutoFit/>
          </a:bodyPr>
          <a:lstStyle/>
          <a:p>
            <a:pPr>
              <a:defRPr sz="4000" b="1">
                <a:solidFill>
                  <a:srgbClr val="FEFEFE"/>
                </a:solidFill>
              </a:defRPr>
            </a:pPr>
            <a:r>
              <a:t>Architecture  </a:t>
            </a:r>
            <a:r>
              <a:rPr sz="2400"/>
              <a:t>Unet</a:t>
            </a:r>
            <a:r>
              <a:t> </a:t>
            </a:r>
          </a:p>
        </p:txBody>
      </p:sp>
      <p:pic>
        <p:nvPicPr>
          <p:cNvPr id="153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99" y="2222287"/>
            <a:ext cx="1306948" cy="1306947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</p:pic>
      <p:sp>
        <p:nvSpPr>
          <p:cNvPr id="154" name="Shape 154"/>
          <p:cNvSpPr/>
          <p:nvPr/>
        </p:nvSpPr>
        <p:spPr>
          <a:xfrm>
            <a:off x="818711" y="3855122"/>
            <a:ext cx="10554576" cy="370841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>
              <a:spcBef>
                <a:spcPts val="600"/>
              </a:spcBef>
              <a:defRPr>
                <a:solidFill>
                  <a:srgbClr val="FFFFFF"/>
                </a:solidFill>
              </a:defRPr>
            </a:lvl1pPr>
          </a:lstStyle>
          <a:p>
            <a:r>
              <a:t> </a:t>
            </a:r>
          </a:p>
        </p:txBody>
      </p:sp>
      <p:pic>
        <p:nvPicPr>
          <p:cNvPr id="15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515931" y="2222287"/>
            <a:ext cx="1439511" cy="1439511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56"/>
          <p:cNvSpPr/>
          <p:nvPr/>
        </p:nvSpPr>
        <p:spPr>
          <a:xfrm>
            <a:off x="2308323" y="2267141"/>
            <a:ext cx="188517" cy="1245924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2572331" y="2267141"/>
            <a:ext cx="111954" cy="1245924"/>
          </a:xfrm>
          <a:prstGeom prst="rect">
            <a:avLst/>
          </a:prstGeom>
          <a:solidFill>
            <a:schemeClr val="accent3"/>
          </a:solidFill>
          <a:ln w="15875" cap="rnd">
            <a:solidFill>
              <a:srgbClr val="85A34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3334327" y="2422357"/>
            <a:ext cx="187857" cy="938464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3008595" y="2414336"/>
            <a:ext cx="263756" cy="938464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3588337" y="2414336"/>
            <a:ext cx="156638" cy="938464"/>
          </a:xfrm>
          <a:prstGeom prst="rect">
            <a:avLst/>
          </a:prstGeom>
          <a:solidFill>
            <a:schemeClr val="accent3"/>
          </a:solidFill>
          <a:ln w="15875" cap="rnd">
            <a:solidFill>
              <a:srgbClr val="85A34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1" name="Shape 161"/>
          <p:cNvSpPr/>
          <p:nvPr/>
        </p:nvSpPr>
        <p:spPr>
          <a:xfrm>
            <a:off x="4305882" y="2562725"/>
            <a:ext cx="255700" cy="673769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3881458" y="2550695"/>
            <a:ext cx="359010" cy="673769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4635496" y="2554704"/>
            <a:ext cx="213207" cy="673769"/>
          </a:xfrm>
          <a:prstGeom prst="rect">
            <a:avLst/>
          </a:prstGeom>
          <a:solidFill>
            <a:schemeClr val="accent3"/>
          </a:solidFill>
          <a:ln w="15875" cap="rnd">
            <a:solidFill>
              <a:srgbClr val="85A34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5140835" y="2564053"/>
            <a:ext cx="382752" cy="657728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5581255" y="2562725"/>
            <a:ext cx="213663" cy="669759"/>
          </a:xfrm>
          <a:prstGeom prst="rect">
            <a:avLst/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6542176" y="2578767"/>
            <a:ext cx="272610" cy="657728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6121870" y="2570762"/>
            <a:ext cx="365476" cy="669760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6850557" y="2566735"/>
            <a:ext cx="213663" cy="669759"/>
          </a:xfrm>
          <a:prstGeom prst="rect">
            <a:avLst/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89883" y="2428407"/>
            <a:ext cx="200074" cy="988560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7160070" y="2414336"/>
            <a:ext cx="268230" cy="1006644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7777488" y="2422357"/>
            <a:ext cx="156811" cy="1006642"/>
          </a:xfrm>
          <a:prstGeom prst="rect">
            <a:avLst/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432828" y="2297381"/>
            <a:ext cx="217617" cy="1223544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1595" y="2283310"/>
            <a:ext cx="291749" cy="1245926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740375" y="2291331"/>
            <a:ext cx="170561" cy="1245924"/>
          </a:xfrm>
          <a:prstGeom prst="rect">
            <a:avLst/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9275719" y="2192912"/>
            <a:ext cx="336859" cy="1442761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9761429" y="2222286"/>
            <a:ext cx="128222" cy="1442760"/>
          </a:xfrm>
          <a:prstGeom prst="rect">
            <a:avLst/>
          </a:prstGeom>
          <a:solidFill>
            <a:srgbClr val="900F18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216439" y="4681149"/>
            <a:ext cx="682182" cy="211238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1216439" y="5657060"/>
            <a:ext cx="682182" cy="189992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3529820" y="5132570"/>
            <a:ext cx="681642" cy="204471"/>
          </a:xfrm>
          <a:prstGeom prst="rect">
            <a:avLst/>
          </a:prstGeom>
          <a:solidFill>
            <a:schemeClr val="accent3"/>
          </a:solidFill>
          <a:ln w="15875" cap="rnd">
            <a:solidFill>
              <a:srgbClr val="85A345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3529820" y="4690531"/>
            <a:ext cx="681642" cy="201856"/>
          </a:xfrm>
          <a:prstGeom prst="rect">
            <a:avLst/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3529820" y="5584423"/>
            <a:ext cx="674427" cy="216569"/>
          </a:xfrm>
          <a:prstGeom prst="rect">
            <a:avLst/>
          </a:prstGeom>
          <a:solidFill>
            <a:srgbClr val="900F18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1216439" y="5132570"/>
            <a:ext cx="682182" cy="237070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83" name="Shape 183"/>
          <p:cNvSpPr/>
          <p:nvPr/>
        </p:nvSpPr>
        <p:spPr>
          <a:xfrm>
            <a:off x="1943325" y="4580523"/>
            <a:ext cx="70577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Conv</a:t>
            </a:r>
          </a:p>
        </p:txBody>
      </p:sp>
      <p:sp>
        <p:nvSpPr>
          <p:cNvPr id="184" name="Shape 184"/>
          <p:cNvSpPr/>
          <p:nvPr/>
        </p:nvSpPr>
        <p:spPr>
          <a:xfrm>
            <a:off x="1922015" y="5047300"/>
            <a:ext cx="12493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TransConv</a:t>
            </a:r>
          </a:p>
        </p:txBody>
      </p:sp>
      <p:sp>
        <p:nvSpPr>
          <p:cNvPr id="185" name="Shape 185"/>
          <p:cNvSpPr/>
          <p:nvPr/>
        </p:nvSpPr>
        <p:spPr>
          <a:xfrm>
            <a:off x="1947380" y="5584423"/>
            <a:ext cx="13596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batchnorm</a:t>
            </a:r>
          </a:p>
        </p:txBody>
      </p:sp>
      <p:sp>
        <p:nvSpPr>
          <p:cNvPr id="186" name="Shape 186"/>
          <p:cNvSpPr/>
          <p:nvPr/>
        </p:nvSpPr>
        <p:spPr>
          <a:xfrm>
            <a:off x="4220174" y="4580523"/>
            <a:ext cx="5053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relu</a:t>
            </a:r>
          </a:p>
        </p:txBody>
      </p:sp>
      <p:sp>
        <p:nvSpPr>
          <p:cNvPr id="187" name="Shape 187"/>
          <p:cNvSpPr/>
          <p:nvPr/>
        </p:nvSpPr>
        <p:spPr>
          <a:xfrm>
            <a:off x="4211461" y="5006861"/>
            <a:ext cx="109310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leakyrelu</a:t>
            </a:r>
          </a:p>
        </p:txBody>
      </p:sp>
      <p:sp>
        <p:nvSpPr>
          <p:cNvPr id="188" name="Shape 188"/>
          <p:cNvSpPr/>
          <p:nvPr/>
        </p:nvSpPr>
        <p:spPr>
          <a:xfrm>
            <a:off x="4197715" y="5472393"/>
            <a:ext cx="61659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tanh</a:t>
            </a:r>
          </a:p>
        </p:txBody>
      </p:sp>
      <p:sp>
        <p:nvSpPr>
          <p:cNvPr id="189" name="Shape 189"/>
          <p:cNvSpPr/>
          <p:nvPr/>
        </p:nvSpPr>
        <p:spPr>
          <a:xfrm>
            <a:off x="2125658" y="2056271"/>
            <a:ext cx="3896063" cy="2186380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0" name="Shape 190"/>
          <p:cNvSpPr/>
          <p:nvPr/>
        </p:nvSpPr>
        <p:spPr>
          <a:xfrm>
            <a:off x="6076534" y="2053843"/>
            <a:ext cx="4329735" cy="2188809"/>
          </a:xfrm>
          <a:prstGeom prst="rect">
            <a:avLst/>
          </a:prstGeom>
          <a:ln w="57150" cap="rnd">
            <a:solidFill>
              <a:srgbClr val="0070C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1" name="Shape 191"/>
          <p:cNvSpPr/>
          <p:nvPr/>
        </p:nvSpPr>
        <p:spPr>
          <a:xfrm>
            <a:off x="9823805" y="3623085"/>
            <a:ext cx="397562" cy="804650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92" name="Shape 192"/>
          <p:cNvSpPr/>
          <p:nvPr/>
        </p:nvSpPr>
        <p:spPr>
          <a:xfrm>
            <a:off x="9870148" y="4427735"/>
            <a:ext cx="6165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tanh</a:t>
            </a:r>
          </a:p>
        </p:txBody>
      </p:sp>
      <p:pic>
        <p:nvPicPr>
          <p:cNvPr id="193" name="image4.gif" descr="「tanh」的圖片搜尋結果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74799" y="4844095"/>
            <a:ext cx="1544324" cy="999521"/>
          </a:xfrm>
          <a:prstGeom prst="rect">
            <a:avLst/>
          </a:prstGeom>
          <a:ln w="12700">
            <a:miter lim="400000"/>
          </a:ln>
        </p:spPr>
      </p:pic>
      <p:cxnSp>
        <p:nvCxnSpPr>
          <p:cNvPr id="194" name="Connector 194"/>
          <p:cNvCxnSpPr>
            <a:stCxn id="159" idx="0"/>
            <a:endCxn id="173" idx="0"/>
          </p:cNvCxnSpPr>
          <p:nvPr/>
        </p:nvCxnSpPr>
        <p:spPr>
          <a:xfrm rot="16200000" flipH="1">
            <a:off x="5664200" y="355600"/>
            <a:ext cx="25400" cy="5080000"/>
          </a:xfrm>
          <a:prstGeom prst="bentConnector3">
            <a:avLst>
              <a:gd name="adj1" fmla="val 3800000"/>
            </a:avLst>
          </a:prstGeom>
          <a:ln w="38100" cap="rnd">
            <a:solidFill>
              <a:srgbClr val="900F18"/>
            </a:solidFill>
            <a:tailEnd type="triangle"/>
          </a:ln>
        </p:spPr>
      </p:cxnSp>
      <p:sp>
        <p:nvSpPr>
          <p:cNvPr id="195" name="Shape 195"/>
          <p:cNvSpPr/>
          <p:nvPr/>
        </p:nvSpPr>
        <p:spPr>
          <a:xfrm>
            <a:off x="4047327" y="3184000"/>
            <a:ext cx="3246860" cy="465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8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0994"/>
                </a:lnTo>
              </a:path>
            </a:pathLst>
          </a:custGeom>
          <a:ln w="38100" cap="rnd">
            <a:solidFill>
              <a:srgbClr val="900F18"/>
            </a:solidFill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cxnSp>
        <p:nvCxnSpPr>
          <p:cNvPr id="196" name="Connector 196"/>
          <p:cNvCxnSpPr>
            <a:stCxn id="164" idx="0"/>
            <a:endCxn id="167" idx="0"/>
          </p:cNvCxnSpPr>
          <p:nvPr/>
        </p:nvCxnSpPr>
        <p:spPr>
          <a:xfrm rot="16200000" flipH="1">
            <a:off x="5810250" y="2419350"/>
            <a:ext cx="12700" cy="965200"/>
          </a:xfrm>
          <a:prstGeom prst="bentConnector4">
            <a:avLst>
              <a:gd name="adj1" fmla="val 4600000"/>
              <a:gd name="adj2" fmla="val 50000"/>
            </a:avLst>
          </a:prstGeom>
          <a:ln w="57150" cap="rnd">
            <a:solidFill>
              <a:srgbClr val="900F18"/>
            </a:solidFill>
            <a:tailEnd type="triangle"/>
          </a:ln>
        </p:spPr>
      </p:cxnSp>
      <p:sp>
        <p:nvSpPr>
          <p:cNvPr id="197" name="Shape 197"/>
          <p:cNvSpPr/>
          <p:nvPr/>
        </p:nvSpPr>
        <p:spPr>
          <a:xfrm>
            <a:off x="2409068" y="3537220"/>
            <a:ext cx="7035081" cy="5417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3925"/>
                </a:lnTo>
              </a:path>
            </a:pathLst>
          </a:custGeom>
          <a:ln w="38100" cap="rnd">
            <a:solidFill>
              <a:srgbClr val="900F18"/>
            </a:solidFill>
            <a:tailEnd type="triangle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198" name="Shape 198"/>
          <p:cNvSpPr/>
          <p:nvPr/>
        </p:nvSpPr>
        <p:spPr>
          <a:xfrm>
            <a:off x="6089560" y="2291331"/>
            <a:ext cx="3405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x2</a:t>
            </a:r>
          </a:p>
        </p:txBody>
      </p:sp>
      <p:sp>
        <p:nvSpPr>
          <p:cNvPr id="199" name="Shape 199"/>
          <p:cNvSpPr/>
          <p:nvPr/>
        </p:nvSpPr>
        <p:spPr>
          <a:xfrm>
            <a:off x="7092521" y="2157201"/>
            <a:ext cx="3405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x2</a:t>
            </a:r>
          </a:p>
        </p:txBody>
      </p:sp>
      <p:sp>
        <p:nvSpPr>
          <p:cNvPr id="200" name="Shape 200"/>
          <p:cNvSpPr/>
          <p:nvPr/>
        </p:nvSpPr>
        <p:spPr>
          <a:xfrm>
            <a:off x="8012003" y="2045005"/>
            <a:ext cx="34055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x2</a:t>
            </a:r>
          </a:p>
        </p:txBody>
      </p:sp>
      <p:sp>
        <p:nvSpPr>
          <p:cNvPr id="201" name="Shape 201"/>
          <p:cNvSpPr/>
          <p:nvPr/>
        </p:nvSpPr>
        <p:spPr>
          <a:xfrm>
            <a:off x="9232390" y="1953398"/>
            <a:ext cx="3405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x2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Shape 40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abstract</a:t>
            </a:r>
          </a:p>
        </p:txBody>
      </p:sp>
      <p:sp>
        <p:nvSpPr>
          <p:cNvPr id="404" name="Shape 404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rPr dirty="0"/>
              <a:t>present a method for detecting objects in images </a:t>
            </a:r>
            <a:r>
              <a:rPr dirty="0">
                <a:solidFill>
                  <a:srgbClr val="FFFF00"/>
                </a:solidFill>
              </a:rPr>
              <a:t>using a single deep neural network</a:t>
            </a:r>
          </a:p>
          <a:p>
            <a:r>
              <a:rPr dirty="0"/>
              <a:t>the network </a:t>
            </a:r>
            <a:r>
              <a:rPr dirty="0">
                <a:solidFill>
                  <a:srgbClr val="FFFF00"/>
                </a:solidFill>
              </a:rPr>
              <a:t>combines predictions from multiple feature maps with different resolutions </a:t>
            </a:r>
            <a:r>
              <a:rPr dirty="0"/>
              <a:t>to naturally handle objects of various sizes</a:t>
            </a:r>
          </a:p>
          <a:p>
            <a:r>
              <a:rPr dirty="0"/>
              <a:t>SSD is simple relative to methods that require object proposals because it completely </a:t>
            </a:r>
            <a:r>
              <a:rPr dirty="0">
                <a:solidFill>
                  <a:srgbClr val="FFFF00"/>
                </a:solidFill>
              </a:rPr>
              <a:t>eliminates proposal generation and subsequent pixel or feature resampling stages </a:t>
            </a:r>
            <a:r>
              <a:rPr dirty="0"/>
              <a:t>and encapsulates all computation </a:t>
            </a:r>
            <a:r>
              <a:rPr dirty="0">
                <a:solidFill>
                  <a:srgbClr val="FFFF00"/>
                </a:solidFill>
              </a:rPr>
              <a:t>in a single network</a:t>
            </a:r>
          </a:p>
          <a:p>
            <a:r>
              <a:rPr dirty="0"/>
              <a:t>SSD has </a:t>
            </a:r>
            <a:r>
              <a:rPr dirty="0">
                <a:solidFill>
                  <a:srgbClr val="FFFF00"/>
                </a:solidFill>
              </a:rPr>
              <a:t>competitive accuracy </a:t>
            </a:r>
            <a:r>
              <a:rPr dirty="0"/>
              <a:t>to methods that utilize an additional object proposal step and is much </a:t>
            </a:r>
            <a:r>
              <a:rPr dirty="0">
                <a:solidFill>
                  <a:srgbClr val="FFFF00"/>
                </a:solidFill>
              </a:rPr>
              <a:t>faster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Shape 406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407" name="Shape 407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state-of-the-art object detection systems are variants of the following approach: </a:t>
            </a:r>
            <a:r>
              <a:rPr>
                <a:solidFill>
                  <a:srgbClr val="FFFF00"/>
                </a:solidFill>
              </a:rPr>
              <a:t>hypothesize bounding boxes, resample pixels or features for each box</a:t>
            </a:r>
            <a:r>
              <a:t>, and apply a </a:t>
            </a:r>
            <a:r>
              <a:rPr>
                <a:solidFill>
                  <a:srgbClr val="FFFF00"/>
                </a:solidFill>
              </a:rPr>
              <a:t>highquality classifier</a:t>
            </a:r>
            <a:r>
              <a:t>.</a:t>
            </a:r>
          </a:p>
          <a:p>
            <a:r>
              <a:t>current leading results on PASCAL VOC,COCO,ILSVRC detection all based on Faster R-CNN albeit with deeper features such as (Residual ,VGG)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Shape 42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RCNN ( two stage)</a:t>
            </a:r>
          </a:p>
        </p:txBody>
      </p:sp>
      <p:sp>
        <p:nvSpPr>
          <p:cNvPr id="423" name="Shape 423"/>
          <p:cNvSpPr>
            <a:spLocks noGrp="1"/>
          </p:cNvSpPr>
          <p:nvPr>
            <p:ph type="body" idx="1"/>
          </p:nvPr>
        </p:nvSpPr>
        <p:spPr>
          <a:xfrm>
            <a:off x="809999" y="2184400"/>
            <a:ext cx="10563287" cy="367439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dirty="0"/>
              <a:t> </a:t>
            </a:r>
          </a:p>
        </p:txBody>
      </p:sp>
      <p:sp>
        <p:nvSpPr>
          <p:cNvPr id="424" name="Shape 424"/>
          <p:cNvSpPr/>
          <p:nvPr/>
        </p:nvSpPr>
        <p:spPr>
          <a:xfrm>
            <a:off x="1116330" y="1903729"/>
            <a:ext cx="76694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2F2F2"/>
                </a:solidFill>
              </a:defRPr>
            </a:lvl1pPr>
          </a:lstStyle>
          <a:p>
            <a:r>
              <a:t>RCNN</a:t>
            </a:r>
          </a:p>
        </p:txBody>
      </p:sp>
      <p:sp>
        <p:nvSpPr>
          <p:cNvPr id="425" name="Shape 425"/>
          <p:cNvSpPr/>
          <p:nvPr/>
        </p:nvSpPr>
        <p:spPr>
          <a:xfrm>
            <a:off x="3428836" y="1912459"/>
            <a:ext cx="1161082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fastRCNN</a:t>
            </a:r>
            <a:endParaRPr dirty="0"/>
          </a:p>
        </p:txBody>
      </p:sp>
      <p:sp>
        <p:nvSpPr>
          <p:cNvPr id="426" name="Shape 426"/>
          <p:cNvSpPr/>
          <p:nvPr/>
        </p:nvSpPr>
        <p:spPr>
          <a:xfrm>
            <a:off x="6346051" y="1903729"/>
            <a:ext cx="1378407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fasterRCNN</a:t>
            </a:r>
          </a:p>
        </p:txBody>
      </p:sp>
      <p:grpSp>
        <p:nvGrpSpPr>
          <p:cNvPr id="429" name="Group 429"/>
          <p:cNvGrpSpPr/>
          <p:nvPr/>
        </p:nvGrpSpPr>
        <p:grpSpPr>
          <a:xfrm>
            <a:off x="723899" y="2490031"/>
            <a:ext cx="1408150" cy="782044"/>
            <a:chOff x="0" y="0"/>
            <a:chExt cx="1408148" cy="782043"/>
          </a:xfrm>
        </p:grpSpPr>
        <p:sp>
          <p:nvSpPr>
            <p:cNvPr id="427" name="Shape 427"/>
            <p:cNvSpPr/>
            <p:nvPr/>
          </p:nvSpPr>
          <p:spPr>
            <a:xfrm>
              <a:off x="-1" y="-1"/>
              <a:ext cx="1408150" cy="78204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-1" y="65901"/>
              <a:ext cx="14081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region proposal</a:t>
              </a:r>
            </a:p>
          </p:txBody>
        </p:sp>
      </p:grpSp>
      <p:grpSp>
        <p:nvGrpSpPr>
          <p:cNvPr id="432" name="Group 432"/>
          <p:cNvGrpSpPr/>
          <p:nvPr/>
        </p:nvGrpSpPr>
        <p:grpSpPr>
          <a:xfrm>
            <a:off x="2928687" y="2481261"/>
            <a:ext cx="2187355" cy="874397"/>
            <a:chOff x="0" y="0"/>
            <a:chExt cx="1979946" cy="874396"/>
          </a:xfrm>
        </p:grpSpPr>
        <p:sp>
          <p:nvSpPr>
            <p:cNvPr id="430" name="Shape 430"/>
            <p:cNvSpPr/>
            <p:nvPr/>
          </p:nvSpPr>
          <p:spPr>
            <a:xfrm>
              <a:off x="-1" y="-1"/>
              <a:ext cx="1979948" cy="87439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-1" y="251778"/>
              <a:ext cx="197994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region proposal</a:t>
              </a:r>
            </a:p>
          </p:txBody>
        </p:sp>
      </p:grpSp>
      <p:grpSp>
        <p:nvGrpSpPr>
          <p:cNvPr id="435" name="Group 435"/>
          <p:cNvGrpSpPr/>
          <p:nvPr/>
        </p:nvGrpSpPr>
        <p:grpSpPr>
          <a:xfrm>
            <a:off x="723899" y="3489045"/>
            <a:ext cx="1408150" cy="1024497"/>
            <a:chOff x="0" y="0"/>
            <a:chExt cx="1408148" cy="1024495"/>
          </a:xfrm>
        </p:grpSpPr>
        <p:sp>
          <p:nvSpPr>
            <p:cNvPr id="433" name="Shape 433"/>
            <p:cNvSpPr/>
            <p:nvPr/>
          </p:nvSpPr>
          <p:spPr>
            <a:xfrm>
              <a:off x="-1" y="0"/>
              <a:ext cx="1408150" cy="102449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-1" y="187128"/>
              <a:ext cx="1408150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feature extraction</a:t>
              </a:r>
            </a:p>
          </p:txBody>
        </p:sp>
      </p:grpSp>
      <p:grpSp>
        <p:nvGrpSpPr>
          <p:cNvPr id="438" name="Group 438"/>
          <p:cNvGrpSpPr/>
          <p:nvPr/>
        </p:nvGrpSpPr>
        <p:grpSpPr>
          <a:xfrm>
            <a:off x="482598" y="4739282"/>
            <a:ext cx="912367" cy="636292"/>
            <a:chOff x="0" y="0"/>
            <a:chExt cx="912365" cy="636291"/>
          </a:xfrm>
        </p:grpSpPr>
        <p:sp>
          <p:nvSpPr>
            <p:cNvPr id="436" name="Shape 436"/>
            <p:cNvSpPr/>
            <p:nvPr/>
          </p:nvSpPr>
          <p:spPr>
            <a:xfrm>
              <a:off x="-1" y="-1"/>
              <a:ext cx="912367" cy="63629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-1" y="132725"/>
              <a:ext cx="91236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classier</a:t>
              </a:r>
            </a:p>
          </p:txBody>
        </p:sp>
      </p:grpSp>
      <p:grpSp>
        <p:nvGrpSpPr>
          <p:cNvPr id="441" name="Group 441"/>
          <p:cNvGrpSpPr/>
          <p:nvPr/>
        </p:nvGrpSpPr>
        <p:grpSpPr>
          <a:xfrm>
            <a:off x="1523999" y="4739282"/>
            <a:ext cx="1040780" cy="636292"/>
            <a:chOff x="0" y="0"/>
            <a:chExt cx="1040778" cy="636291"/>
          </a:xfrm>
        </p:grpSpPr>
        <p:sp>
          <p:nvSpPr>
            <p:cNvPr id="439" name="Shape 439"/>
            <p:cNvSpPr/>
            <p:nvPr/>
          </p:nvSpPr>
          <p:spPr>
            <a:xfrm>
              <a:off x="-1" y="-1"/>
              <a:ext cx="1040780" cy="636293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-1" y="132725"/>
              <a:ext cx="104078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locator</a:t>
              </a:r>
            </a:p>
          </p:txBody>
        </p:sp>
      </p:grpSp>
      <p:grpSp>
        <p:nvGrpSpPr>
          <p:cNvPr id="444" name="Group 444"/>
          <p:cNvGrpSpPr/>
          <p:nvPr/>
        </p:nvGrpSpPr>
        <p:grpSpPr>
          <a:xfrm>
            <a:off x="2928688" y="3581398"/>
            <a:ext cx="2194479" cy="1939927"/>
            <a:chOff x="0" y="0"/>
            <a:chExt cx="1994199" cy="1799432"/>
          </a:xfrm>
        </p:grpSpPr>
        <p:sp>
          <p:nvSpPr>
            <p:cNvPr id="442" name="Shape 442"/>
            <p:cNvSpPr/>
            <p:nvPr/>
          </p:nvSpPr>
          <p:spPr>
            <a:xfrm>
              <a:off x="-1" y="-1"/>
              <a:ext cx="1994201" cy="1799434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-1" y="15796"/>
              <a:ext cx="1994201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/>
              <a:r>
                <a:t>detection net</a:t>
              </a:r>
              <a:endParaRPr>
                <a:solidFill>
                  <a:srgbClr val="FFFFFF"/>
                </a:solidFill>
              </a:endParaRPr>
            </a:p>
            <a:p>
              <a:pPr algn="ctr"/>
              <a:endParaRPr>
                <a:solidFill>
                  <a:srgbClr val="FFFFFF"/>
                </a:solidFill>
              </a:endParaRPr>
            </a:p>
            <a:p>
              <a:pPr algn="ctr"/>
              <a:endParaRPr>
                <a:solidFill>
                  <a:srgbClr val="FFFFFF"/>
                </a:solidFill>
              </a:endParaRPr>
            </a:p>
            <a:p>
              <a:pPr algn="ctr"/>
              <a:endParaRPr>
                <a:solidFill>
                  <a:srgbClr val="FFFFFF"/>
                </a:solidFill>
              </a:endParaRPr>
            </a:p>
            <a:p>
              <a:pPr algn="ctr"/>
              <a:endParaRPr>
                <a:solidFill>
                  <a:srgbClr val="FFFFFF"/>
                </a:solidFill>
              </a:endParaRPr>
            </a:p>
          </p:txBody>
        </p:sp>
      </p:grpSp>
      <p:grpSp>
        <p:nvGrpSpPr>
          <p:cNvPr id="447" name="Group 447"/>
          <p:cNvGrpSpPr/>
          <p:nvPr/>
        </p:nvGrpSpPr>
        <p:grpSpPr>
          <a:xfrm>
            <a:off x="3452453" y="4196358"/>
            <a:ext cx="1254312" cy="500561"/>
            <a:chOff x="0" y="0"/>
            <a:chExt cx="1254310" cy="500559"/>
          </a:xfrm>
        </p:grpSpPr>
        <p:sp>
          <p:nvSpPr>
            <p:cNvPr id="445" name="Shape 445"/>
            <p:cNvSpPr/>
            <p:nvPr/>
          </p:nvSpPr>
          <p:spPr>
            <a:xfrm>
              <a:off x="-1" y="0"/>
              <a:ext cx="1254312" cy="50056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-1" y="39459"/>
              <a:ext cx="1254312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feature extraction</a:t>
              </a:r>
            </a:p>
          </p:txBody>
        </p:sp>
      </p:grpSp>
      <p:grpSp>
        <p:nvGrpSpPr>
          <p:cNvPr id="450" name="Group 450"/>
          <p:cNvGrpSpPr/>
          <p:nvPr/>
        </p:nvGrpSpPr>
        <p:grpSpPr>
          <a:xfrm>
            <a:off x="3012708" y="4767217"/>
            <a:ext cx="1066902" cy="608358"/>
            <a:chOff x="-31856" y="167634"/>
            <a:chExt cx="936464" cy="500560"/>
          </a:xfrm>
        </p:grpSpPr>
        <p:sp>
          <p:nvSpPr>
            <p:cNvPr id="448" name="Shape 448"/>
            <p:cNvSpPr/>
            <p:nvPr/>
          </p:nvSpPr>
          <p:spPr>
            <a:xfrm>
              <a:off x="-7756" y="167634"/>
              <a:ext cx="912364" cy="50056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/>
              </a:pPr>
              <a:endParaRPr/>
            </a:p>
          </p:txBody>
        </p:sp>
        <p:sp>
          <p:nvSpPr>
            <p:cNvPr id="449" name="Shape 449"/>
            <p:cNvSpPr/>
            <p:nvPr/>
          </p:nvSpPr>
          <p:spPr>
            <a:xfrm>
              <a:off x="-31856" y="200905"/>
              <a:ext cx="912364" cy="421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 err="1"/>
                <a:t>classfication</a:t>
              </a:r>
              <a:endParaRPr dirty="0"/>
            </a:p>
          </p:txBody>
        </p:sp>
      </p:grpSp>
      <p:grpSp>
        <p:nvGrpSpPr>
          <p:cNvPr id="453" name="Group 453"/>
          <p:cNvGrpSpPr/>
          <p:nvPr/>
        </p:nvGrpSpPr>
        <p:grpSpPr>
          <a:xfrm>
            <a:off x="4117887" y="4775499"/>
            <a:ext cx="967006" cy="600075"/>
            <a:chOff x="3087" y="175917"/>
            <a:chExt cx="934537" cy="500560"/>
          </a:xfrm>
        </p:grpSpPr>
        <p:sp>
          <p:nvSpPr>
            <p:cNvPr id="451" name="Shape 451"/>
            <p:cNvSpPr/>
            <p:nvPr/>
          </p:nvSpPr>
          <p:spPr>
            <a:xfrm>
              <a:off x="3087" y="175917"/>
              <a:ext cx="912364" cy="50056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1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5260" y="292318"/>
              <a:ext cx="912364" cy="256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100"/>
              </a:lvl1pPr>
            </a:lstStyle>
            <a:p>
              <a:r>
                <a:rPr dirty="0"/>
                <a:t>regression</a:t>
              </a:r>
            </a:p>
          </p:txBody>
        </p:sp>
      </p:grpSp>
      <p:sp>
        <p:nvSpPr>
          <p:cNvPr id="454" name="Shape 454"/>
          <p:cNvSpPr/>
          <p:nvPr/>
        </p:nvSpPr>
        <p:spPr>
          <a:xfrm>
            <a:off x="5687357" y="2481261"/>
            <a:ext cx="2584397" cy="3040065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57" name="Group 457"/>
          <p:cNvGrpSpPr/>
          <p:nvPr/>
        </p:nvGrpSpPr>
        <p:grpSpPr>
          <a:xfrm>
            <a:off x="5829299" y="2603500"/>
            <a:ext cx="2300513" cy="1190576"/>
            <a:chOff x="0" y="0"/>
            <a:chExt cx="2300511" cy="1190575"/>
          </a:xfrm>
        </p:grpSpPr>
        <p:sp>
          <p:nvSpPr>
            <p:cNvPr id="455" name="Shape 455"/>
            <p:cNvSpPr/>
            <p:nvPr/>
          </p:nvSpPr>
          <p:spPr>
            <a:xfrm>
              <a:off x="-1" y="0"/>
              <a:ext cx="2300513" cy="1190576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-1" y="409868"/>
              <a:ext cx="230051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RPN</a:t>
              </a:r>
            </a:p>
          </p:txBody>
        </p:sp>
      </p:grpSp>
      <p:grpSp>
        <p:nvGrpSpPr>
          <p:cNvPr id="460" name="Group 460"/>
          <p:cNvGrpSpPr/>
          <p:nvPr/>
        </p:nvGrpSpPr>
        <p:grpSpPr>
          <a:xfrm>
            <a:off x="5829299" y="3858814"/>
            <a:ext cx="2300513" cy="1445967"/>
            <a:chOff x="0" y="0"/>
            <a:chExt cx="2300511" cy="1445966"/>
          </a:xfrm>
        </p:grpSpPr>
        <p:sp>
          <p:nvSpPr>
            <p:cNvPr id="458" name="Shape 458"/>
            <p:cNvSpPr/>
            <p:nvPr/>
          </p:nvSpPr>
          <p:spPr>
            <a:xfrm>
              <a:off x="-1" y="-1"/>
              <a:ext cx="2300513" cy="1445968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459" name="Shape 459"/>
            <p:cNvSpPr/>
            <p:nvPr/>
          </p:nvSpPr>
          <p:spPr>
            <a:xfrm>
              <a:off x="-1" y="537563"/>
              <a:ext cx="2300513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fastRCNN</a:t>
              </a:r>
            </a:p>
          </p:txBody>
        </p:sp>
      </p:grpSp>
      <p:sp>
        <p:nvSpPr>
          <p:cNvPr id="461" name="Shape 461"/>
          <p:cNvSpPr/>
          <p:nvPr/>
        </p:nvSpPr>
        <p:spPr>
          <a:xfrm>
            <a:off x="8874218" y="2088395"/>
            <a:ext cx="1524796" cy="3962403"/>
          </a:xfrm>
          <a:prstGeom prst="rect">
            <a:avLst/>
          </a:prstGeom>
          <a:gradFill>
            <a:gsLst>
              <a:gs pos="0">
                <a:srgbClr val="FCEEDF"/>
              </a:gs>
              <a:gs pos="50000">
                <a:srgbClr val="FFD58D"/>
              </a:gs>
              <a:gs pos="100000">
                <a:srgbClr val="F9DDBF"/>
              </a:gs>
            </a:gsLst>
            <a:lin ang="5400000"/>
          </a:gra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 dirty="0"/>
          </a:p>
        </p:txBody>
      </p:sp>
      <p:sp>
        <p:nvSpPr>
          <p:cNvPr id="462" name="Shape 462"/>
          <p:cNvSpPr/>
          <p:nvPr/>
        </p:nvSpPr>
        <p:spPr>
          <a:xfrm>
            <a:off x="9191183" y="2494475"/>
            <a:ext cx="68970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t>once</a:t>
            </a:r>
          </a:p>
        </p:txBody>
      </p:sp>
      <p:sp>
        <p:nvSpPr>
          <p:cNvPr id="463" name="Shape 463"/>
          <p:cNvSpPr/>
          <p:nvPr/>
        </p:nvSpPr>
        <p:spPr>
          <a:xfrm>
            <a:off x="9221668" y="3282112"/>
            <a:ext cx="57183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yolo</a:t>
            </a:r>
          </a:p>
        </p:txBody>
      </p:sp>
      <p:sp>
        <p:nvSpPr>
          <p:cNvPr id="464" name="Shape 464"/>
          <p:cNvSpPr/>
          <p:nvPr/>
        </p:nvSpPr>
        <p:spPr>
          <a:xfrm>
            <a:off x="9238126" y="3875215"/>
            <a:ext cx="50195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SSD</a:t>
            </a:r>
          </a:p>
        </p:txBody>
      </p:sp>
      <p:sp>
        <p:nvSpPr>
          <p:cNvPr id="2" name="文字方塊 1"/>
          <p:cNvSpPr txBox="1"/>
          <p:nvPr/>
        </p:nvSpPr>
        <p:spPr>
          <a:xfrm>
            <a:off x="8835943" y="3505885"/>
            <a:ext cx="151900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You only look once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8849870" y="4298499"/>
            <a:ext cx="1470913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Single shot </a:t>
            </a:r>
            <a:r>
              <a:rPr kumimoji="0" lang="en-US" altLang="zh-TW" sz="11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multibox</a:t>
            </a:r>
            <a:r>
              <a:rPr kumimoji="0" lang="en-US" altLang="zh-TW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Detector</a:t>
            </a:r>
            <a:endParaRPr kumimoji="0" lang="zh-TW" altLang="en-US" sz="11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Shape 466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RCNN</a:t>
            </a:r>
          </a:p>
        </p:txBody>
      </p:sp>
      <p:pic>
        <p:nvPicPr>
          <p:cNvPr id="467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sp>
        <p:nvSpPr>
          <p:cNvPr id="468" name="Shape 468"/>
          <p:cNvSpPr/>
          <p:nvPr/>
        </p:nvSpPr>
        <p:spPr>
          <a:xfrm>
            <a:off x="4959350" y="190499"/>
            <a:ext cx="736204" cy="909838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69" name="Shape 469"/>
          <p:cNvSpPr/>
          <p:nvPr/>
        </p:nvSpPr>
        <p:spPr>
          <a:xfrm>
            <a:off x="6279901" y="704800"/>
            <a:ext cx="520554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0" name="Shape 470"/>
          <p:cNvSpPr/>
          <p:nvPr/>
        </p:nvSpPr>
        <p:spPr>
          <a:xfrm rot="17580000" flipH="1">
            <a:off x="4467735" y="1627371"/>
            <a:ext cx="1224479" cy="394277"/>
          </a:xfrm>
          <a:prstGeom prst="rightArrow">
            <a:avLst>
              <a:gd name="adj1" fmla="val 32000"/>
              <a:gd name="adj2" fmla="val 198761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1" name="Shape 471"/>
          <p:cNvSpPr/>
          <p:nvPr/>
        </p:nvSpPr>
        <p:spPr>
          <a:xfrm rot="15060000" flipH="1">
            <a:off x="6408866" y="1713803"/>
            <a:ext cx="1004354" cy="394277"/>
          </a:xfrm>
          <a:prstGeom prst="rightArrow">
            <a:avLst>
              <a:gd name="adj1" fmla="val 32000"/>
              <a:gd name="adj2" fmla="val 176214"/>
            </a:avLst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474" name="Group 474"/>
          <p:cNvGrpSpPr/>
          <p:nvPr/>
        </p:nvGrpSpPr>
        <p:grpSpPr>
          <a:xfrm>
            <a:off x="4400550" y="2520615"/>
            <a:ext cx="774304" cy="684314"/>
            <a:chOff x="0" y="0"/>
            <a:chExt cx="774303" cy="684312"/>
          </a:xfrm>
        </p:grpSpPr>
        <p:sp>
          <p:nvSpPr>
            <p:cNvPr id="472" name="Shape 472"/>
            <p:cNvSpPr/>
            <p:nvPr/>
          </p:nvSpPr>
          <p:spPr>
            <a:xfrm>
              <a:off x="0" y="0"/>
              <a:ext cx="774304" cy="68431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3" name="Shape 473"/>
            <p:cNvSpPr/>
            <p:nvPr/>
          </p:nvSpPr>
          <p:spPr>
            <a:xfrm>
              <a:off x="0" y="156736"/>
              <a:ext cx="77430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resize</a:t>
              </a:r>
            </a:p>
          </p:txBody>
        </p:sp>
      </p:grpSp>
      <p:grpSp>
        <p:nvGrpSpPr>
          <p:cNvPr id="477" name="Group 477"/>
          <p:cNvGrpSpPr/>
          <p:nvPr/>
        </p:nvGrpSpPr>
        <p:grpSpPr>
          <a:xfrm>
            <a:off x="4152701" y="3319857"/>
            <a:ext cx="1270002" cy="1270002"/>
            <a:chOff x="0" y="0"/>
            <a:chExt cx="1270001" cy="1270001"/>
          </a:xfrm>
        </p:grpSpPr>
        <p:sp>
          <p:nvSpPr>
            <p:cNvPr id="475" name="Shape 475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Convs</a:t>
              </a:r>
            </a:p>
          </p:txBody>
        </p:sp>
      </p:grpSp>
      <p:grpSp>
        <p:nvGrpSpPr>
          <p:cNvPr id="480" name="Group 480"/>
          <p:cNvGrpSpPr/>
          <p:nvPr/>
        </p:nvGrpSpPr>
        <p:grpSpPr>
          <a:xfrm>
            <a:off x="3752850" y="4800599"/>
            <a:ext cx="908100" cy="684314"/>
            <a:chOff x="0" y="0"/>
            <a:chExt cx="908099" cy="684312"/>
          </a:xfrm>
        </p:grpSpPr>
        <p:sp>
          <p:nvSpPr>
            <p:cNvPr id="478" name="Shape 478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SVM</a:t>
              </a:r>
            </a:p>
          </p:txBody>
        </p:sp>
      </p:grpSp>
      <p:grpSp>
        <p:nvGrpSpPr>
          <p:cNvPr id="483" name="Group 483"/>
          <p:cNvGrpSpPr/>
          <p:nvPr/>
        </p:nvGrpSpPr>
        <p:grpSpPr>
          <a:xfrm>
            <a:off x="4781550" y="4800599"/>
            <a:ext cx="908100" cy="684314"/>
            <a:chOff x="0" y="0"/>
            <a:chExt cx="908099" cy="684312"/>
          </a:xfrm>
        </p:grpSpPr>
        <p:sp>
          <p:nvSpPr>
            <p:cNvPr id="481" name="Shape 481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2" name="Shape 482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BBOX</a:t>
              </a:r>
            </a:p>
          </p:txBody>
        </p:sp>
      </p:grpSp>
      <p:grpSp>
        <p:nvGrpSpPr>
          <p:cNvPr id="486" name="Group 486"/>
          <p:cNvGrpSpPr/>
          <p:nvPr/>
        </p:nvGrpSpPr>
        <p:grpSpPr>
          <a:xfrm>
            <a:off x="6686550" y="2520615"/>
            <a:ext cx="774304" cy="684314"/>
            <a:chOff x="0" y="0"/>
            <a:chExt cx="774303" cy="684312"/>
          </a:xfrm>
        </p:grpSpPr>
        <p:sp>
          <p:nvSpPr>
            <p:cNvPr id="484" name="Shape 484"/>
            <p:cNvSpPr/>
            <p:nvPr/>
          </p:nvSpPr>
          <p:spPr>
            <a:xfrm>
              <a:off x="0" y="0"/>
              <a:ext cx="774304" cy="68431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0" y="156736"/>
              <a:ext cx="774304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resize</a:t>
              </a:r>
            </a:p>
          </p:txBody>
        </p:sp>
      </p:grpSp>
      <p:grpSp>
        <p:nvGrpSpPr>
          <p:cNvPr id="489" name="Group 489"/>
          <p:cNvGrpSpPr/>
          <p:nvPr/>
        </p:nvGrpSpPr>
        <p:grpSpPr>
          <a:xfrm>
            <a:off x="6578400" y="3319857"/>
            <a:ext cx="1270002" cy="1270002"/>
            <a:chOff x="0" y="0"/>
            <a:chExt cx="1270001" cy="1270001"/>
          </a:xfrm>
        </p:grpSpPr>
        <p:sp>
          <p:nvSpPr>
            <p:cNvPr id="487" name="Shape 487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88" name="Shape 488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Convs</a:t>
              </a:r>
            </a:p>
          </p:txBody>
        </p:sp>
      </p:grpSp>
      <p:grpSp>
        <p:nvGrpSpPr>
          <p:cNvPr id="492" name="Group 492"/>
          <p:cNvGrpSpPr/>
          <p:nvPr/>
        </p:nvGrpSpPr>
        <p:grpSpPr>
          <a:xfrm>
            <a:off x="6346037" y="4800599"/>
            <a:ext cx="908101" cy="684314"/>
            <a:chOff x="0" y="0"/>
            <a:chExt cx="908099" cy="684312"/>
          </a:xfrm>
        </p:grpSpPr>
        <p:sp>
          <p:nvSpPr>
            <p:cNvPr id="490" name="Shape 490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1" name="Shape 491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SVM</a:t>
              </a:r>
            </a:p>
          </p:txBody>
        </p:sp>
      </p:grpSp>
      <p:grpSp>
        <p:nvGrpSpPr>
          <p:cNvPr id="495" name="Group 495"/>
          <p:cNvGrpSpPr/>
          <p:nvPr/>
        </p:nvGrpSpPr>
        <p:grpSpPr>
          <a:xfrm>
            <a:off x="7394351" y="4800599"/>
            <a:ext cx="908101" cy="684314"/>
            <a:chOff x="0" y="0"/>
            <a:chExt cx="908099" cy="684312"/>
          </a:xfrm>
        </p:grpSpPr>
        <p:sp>
          <p:nvSpPr>
            <p:cNvPr id="493" name="Shape 493"/>
            <p:cNvSpPr/>
            <p:nvPr/>
          </p:nvSpPr>
          <p:spPr>
            <a:xfrm>
              <a:off x="0" y="-1"/>
              <a:ext cx="908100" cy="684314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rgbClr val="0070C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/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0" y="156735"/>
              <a:ext cx="90810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/>
            </a:lstStyle>
            <a:p>
              <a:r>
                <a:t>BBOX</a:t>
              </a:r>
            </a:p>
          </p:txBody>
        </p:sp>
      </p:grpSp>
      <p:grpSp>
        <p:nvGrpSpPr>
          <p:cNvPr id="498" name="Group 498"/>
          <p:cNvGrpSpPr/>
          <p:nvPr/>
        </p:nvGrpSpPr>
        <p:grpSpPr>
          <a:xfrm>
            <a:off x="46262" y="1925690"/>
            <a:ext cx="3575050" cy="1775842"/>
            <a:chOff x="0" y="0"/>
            <a:chExt cx="3575048" cy="1775841"/>
          </a:xfrm>
        </p:grpSpPr>
        <p:sp>
          <p:nvSpPr>
            <p:cNvPr id="496" name="Shape 496"/>
            <p:cNvSpPr/>
            <p:nvPr/>
          </p:nvSpPr>
          <p:spPr>
            <a:xfrm>
              <a:off x="-1" y="-1"/>
              <a:ext cx="3575050" cy="1775843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just"/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-1" y="283400"/>
              <a:ext cx="3575050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just"/>
              <a:r>
                <a:t>1.selective search</a:t>
              </a:r>
            </a:p>
            <a:p>
              <a:pPr algn="just"/>
              <a:r>
                <a:t>2.Trainsfer learning(alex,VGG)</a:t>
              </a:r>
            </a:p>
            <a:p>
              <a:pPr algn="just"/>
              <a:r>
                <a:t>3.svm: classification</a:t>
              </a:r>
            </a:p>
            <a:p>
              <a:pPr algn="just"/>
              <a:r>
                <a:t>4.bounding box:regression</a:t>
              </a:r>
            </a:p>
          </p:txBody>
        </p:sp>
      </p:grpSp>
      <p:grpSp>
        <p:nvGrpSpPr>
          <p:cNvPr id="501" name="Group 501"/>
          <p:cNvGrpSpPr/>
          <p:nvPr/>
        </p:nvGrpSpPr>
        <p:grpSpPr>
          <a:xfrm>
            <a:off x="8416631" y="1895150"/>
            <a:ext cx="3775369" cy="1768576"/>
            <a:chOff x="0" y="0"/>
            <a:chExt cx="3775368" cy="1768574"/>
          </a:xfrm>
        </p:grpSpPr>
        <p:sp>
          <p:nvSpPr>
            <p:cNvPr id="499" name="Shape 499"/>
            <p:cNvSpPr/>
            <p:nvPr/>
          </p:nvSpPr>
          <p:spPr>
            <a:xfrm>
              <a:off x="-1" y="0"/>
              <a:ext cx="3775370" cy="1768575"/>
            </a:xfrm>
            <a:prstGeom prst="rect">
              <a:avLst/>
            </a:prstGeom>
            <a:solidFill>
              <a:srgbClr val="FFFFFF"/>
            </a:solidFill>
            <a:ln w="76200" cap="rnd">
              <a:solidFill>
                <a:schemeClr val="accent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00" name="Shape 500"/>
            <p:cNvSpPr/>
            <p:nvPr/>
          </p:nvSpPr>
          <p:spPr>
            <a:xfrm>
              <a:off x="-1" y="140067"/>
              <a:ext cx="3775370" cy="148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1.Slowly</a:t>
              </a:r>
            </a:p>
            <a:p>
              <a:r>
                <a:t>2.Many Region proposal </a:t>
              </a:r>
            </a:p>
            <a:p>
              <a:r>
                <a:t>3.runing time depends on the </a:t>
              </a:r>
            </a:p>
            <a:p>
              <a:r>
                <a:t>  number of proposal</a:t>
              </a:r>
            </a:p>
            <a:p>
              <a:r>
                <a:t>4.Model fixed</a:t>
              </a:r>
            </a:p>
          </p:txBody>
        </p:sp>
      </p:grpSp>
      <p:sp>
        <p:nvSpPr>
          <p:cNvPr id="502" name="Shape 502"/>
          <p:cNvSpPr/>
          <p:nvPr/>
        </p:nvSpPr>
        <p:spPr>
          <a:xfrm>
            <a:off x="4247534" y="704800"/>
            <a:ext cx="711816" cy="1"/>
          </a:xfrm>
          <a:prstGeom prst="line">
            <a:avLst/>
          </a:prstGeom>
          <a:ln w="76200" cap="rnd">
            <a:solidFill>
              <a:srgbClr val="98240F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03" name="Shape 503"/>
          <p:cNvSpPr/>
          <p:nvPr/>
        </p:nvSpPr>
        <p:spPr>
          <a:xfrm>
            <a:off x="2636149" y="232398"/>
            <a:ext cx="19818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900F18"/>
                </a:solidFill>
              </a:defRPr>
            </a:lvl1pPr>
          </a:lstStyle>
          <a:p>
            <a:r>
              <a:t>Selective search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Shape 507"/>
          <p:cNvSpPr>
            <a:spLocks noGrp="1"/>
          </p:cNvSpPr>
          <p:nvPr>
            <p:ph type="title"/>
          </p:nvPr>
        </p:nvSpPr>
        <p:spPr>
          <a:xfrm>
            <a:off x="838200" y="27684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fastRCNN</a:t>
            </a:r>
          </a:p>
        </p:txBody>
      </p:sp>
      <p:pic>
        <p:nvPicPr>
          <p:cNvPr id="508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1" name="Group 511"/>
          <p:cNvGrpSpPr/>
          <p:nvPr/>
        </p:nvGrpSpPr>
        <p:grpSpPr>
          <a:xfrm>
            <a:off x="4762500" y="1701800"/>
            <a:ext cx="2567006" cy="495152"/>
            <a:chOff x="0" y="0"/>
            <a:chExt cx="2567005" cy="495151"/>
          </a:xfrm>
        </p:grpSpPr>
        <p:sp>
          <p:nvSpPr>
            <p:cNvPr id="509" name="Shape 509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514" name="Group 514"/>
          <p:cNvGrpSpPr/>
          <p:nvPr/>
        </p:nvGrpSpPr>
        <p:grpSpPr>
          <a:xfrm>
            <a:off x="4762500" y="2354052"/>
            <a:ext cx="2567006" cy="495153"/>
            <a:chOff x="0" y="0"/>
            <a:chExt cx="2567005" cy="495151"/>
          </a:xfrm>
        </p:grpSpPr>
        <p:sp>
          <p:nvSpPr>
            <p:cNvPr id="512" name="Shape 512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ROI Pooling</a:t>
              </a:r>
            </a:p>
          </p:txBody>
        </p:sp>
      </p:grpSp>
      <p:grpSp>
        <p:nvGrpSpPr>
          <p:cNvPr id="517" name="Group 517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15" name="Shape 515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Dense</a:t>
              </a:r>
            </a:p>
          </p:txBody>
        </p:sp>
      </p:grpSp>
      <p:grpSp>
        <p:nvGrpSpPr>
          <p:cNvPr id="520" name="Group 520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18" name="Shape 51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523" name="Group 523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521" name="Shape 521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22" name="Shape 522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524" name="Shape 524"/>
          <p:cNvSpPr/>
          <p:nvPr/>
        </p:nvSpPr>
        <p:spPr>
          <a:xfrm>
            <a:off x="7465411" y="2010419"/>
            <a:ext cx="866185" cy="26962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25" name="Shape 525"/>
          <p:cNvSpPr/>
          <p:nvPr/>
        </p:nvSpPr>
        <p:spPr>
          <a:xfrm>
            <a:off x="8430244" y="1314374"/>
            <a:ext cx="1270002" cy="1270003"/>
          </a:xfrm>
          <a:prstGeom prst="rect">
            <a:avLst/>
          </a:prstGeom>
          <a:solidFill>
            <a:srgbClr val="FFFFFF"/>
          </a:solidFill>
          <a:ln w="5715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6" name="Shape 526"/>
          <p:cNvSpPr/>
          <p:nvPr/>
        </p:nvSpPr>
        <p:spPr>
          <a:xfrm>
            <a:off x="8566150" y="1369119"/>
            <a:ext cx="358924" cy="646214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7" name="Shape 527"/>
          <p:cNvSpPr/>
          <p:nvPr/>
        </p:nvSpPr>
        <p:spPr>
          <a:xfrm>
            <a:off x="9185026" y="2010419"/>
            <a:ext cx="358926" cy="45705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28" name="Shape 528"/>
          <p:cNvSpPr/>
          <p:nvPr/>
        </p:nvSpPr>
        <p:spPr>
          <a:xfrm flipH="1">
            <a:off x="7516166" y="2324979"/>
            <a:ext cx="726134" cy="167185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31" name="Group 531"/>
          <p:cNvGrpSpPr/>
          <p:nvPr/>
        </p:nvGrpSpPr>
        <p:grpSpPr>
          <a:xfrm>
            <a:off x="30849" y="1911593"/>
            <a:ext cx="2457323" cy="2253804"/>
            <a:chOff x="0" y="0"/>
            <a:chExt cx="2457321" cy="2253803"/>
          </a:xfrm>
        </p:grpSpPr>
        <p:sp>
          <p:nvSpPr>
            <p:cNvPr id="529" name="Shape 529"/>
            <p:cNvSpPr/>
            <p:nvPr/>
          </p:nvSpPr>
          <p:spPr>
            <a:xfrm>
              <a:off x="-1" y="0"/>
              <a:ext cx="2457323" cy="2253804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-1" y="382682"/>
              <a:ext cx="2457323" cy="148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endParaRPr/>
            </a:p>
            <a:p>
              <a:r>
                <a:t>1.overlapping:</a:t>
              </a:r>
              <a:endParaRPr>
                <a:solidFill>
                  <a:srgbClr val="FFFFFF"/>
                </a:solidFill>
              </a:endParaRPr>
            </a:p>
            <a:p>
              <a:r>
                <a:t>Many region convs</a:t>
              </a:r>
            </a:p>
            <a:p>
              <a:r>
                <a:t>=&gt; One convs</a:t>
              </a:r>
            </a:p>
            <a:p>
              <a:r>
                <a:t>2.</a:t>
              </a:r>
              <a:r>
                <a:rPr>
                  <a:solidFill>
                    <a:srgbClr val="900F18"/>
                  </a:solidFill>
                </a:rPr>
                <a:t>ROI pooling</a:t>
              </a:r>
            </a:p>
          </p:txBody>
        </p:sp>
      </p:grpSp>
      <p:graphicFrame>
        <p:nvGraphicFramePr>
          <p:cNvPr id="532" name="Table 532"/>
          <p:cNvGraphicFramePr/>
          <p:nvPr/>
        </p:nvGraphicFramePr>
        <p:xfrm>
          <a:off x="1676778" y="4458887"/>
          <a:ext cx="2439428" cy="210622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09857"/>
                <a:gridCol w="609857"/>
                <a:gridCol w="609857"/>
                <a:gridCol w="609857"/>
              </a:tblGrid>
              <a:tr h="61418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  <a:tr h="5809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  <a:tr h="4900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  <a:tr h="42106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533" name="Shape 533"/>
          <p:cNvSpPr/>
          <p:nvPr/>
        </p:nvSpPr>
        <p:spPr>
          <a:xfrm>
            <a:off x="30849" y="4968814"/>
            <a:ext cx="11383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(0,0),(3,3)</a:t>
            </a:r>
          </a:p>
        </p:txBody>
      </p:sp>
      <p:sp>
        <p:nvSpPr>
          <p:cNvPr id="534" name="Shape 534"/>
          <p:cNvSpPr/>
          <p:nvPr/>
        </p:nvSpPr>
        <p:spPr>
          <a:xfrm>
            <a:off x="1676778" y="4488641"/>
            <a:ext cx="2439429" cy="2076470"/>
          </a:xfrm>
          <a:prstGeom prst="rect">
            <a:avLst/>
          </a:prstGeom>
          <a:ln w="7620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5" name="Shape 535"/>
          <p:cNvSpPr/>
          <p:nvPr/>
        </p:nvSpPr>
        <p:spPr>
          <a:xfrm>
            <a:off x="4559120" y="5306095"/>
            <a:ext cx="605308" cy="5409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36" name="Table 536"/>
          <p:cNvGraphicFramePr/>
          <p:nvPr/>
        </p:nvGraphicFramePr>
        <p:xfrm>
          <a:off x="5464476" y="4968814"/>
          <a:ext cx="1094705" cy="9740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38016"/>
                <a:gridCol w="556689"/>
              </a:tblGrid>
              <a:tr h="48704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73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</a:tr>
              <a:tr h="4870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</a:tr>
            </a:tbl>
          </a:graphicData>
        </a:graphic>
      </p:graphicFrame>
      <p:sp>
        <p:nvSpPr>
          <p:cNvPr id="537" name="Shape 537"/>
          <p:cNvSpPr/>
          <p:nvPr/>
        </p:nvSpPr>
        <p:spPr>
          <a:xfrm>
            <a:off x="9888188" y="1931934"/>
            <a:ext cx="481960" cy="2927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38" name="Shape 538"/>
          <p:cNvSpPr/>
          <p:nvPr/>
        </p:nvSpPr>
        <p:spPr>
          <a:xfrm>
            <a:off x="10298732" y="1916055"/>
            <a:ext cx="17982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Different shape</a:t>
            </a:r>
          </a:p>
        </p:txBody>
      </p:sp>
      <p:sp>
        <p:nvSpPr>
          <p:cNvPr id="539" name="Shape 539"/>
          <p:cNvSpPr/>
          <p:nvPr/>
        </p:nvSpPr>
        <p:spPr>
          <a:xfrm rot="5400000">
            <a:off x="10682998" y="2394499"/>
            <a:ext cx="517715" cy="3618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40" name="Shape 540"/>
          <p:cNvSpPr/>
          <p:nvPr/>
        </p:nvSpPr>
        <p:spPr>
          <a:xfrm>
            <a:off x="10411673" y="2925524"/>
            <a:ext cx="139347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ROI Pooing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output</a:t>
            </a:r>
          </a:p>
        </p:txBody>
      </p:sp>
      <p:sp>
        <p:nvSpPr>
          <p:cNvPr id="541" name="Shape 541"/>
          <p:cNvSpPr/>
          <p:nvPr/>
        </p:nvSpPr>
        <p:spPr>
          <a:xfrm>
            <a:off x="9147505" y="3630936"/>
            <a:ext cx="459057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Num_Regions x Num_channels x n x m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Shape 545"/>
          <p:cNvSpPr>
            <a:spLocks noGrp="1"/>
          </p:cNvSpPr>
          <p:nvPr>
            <p:ph type="title"/>
          </p:nvPr>
        </p:nvSpPr>
        <p:spPr>
          <a:xfrm>
            <a:off x="838200" y="276848"/>
            <a:ext cx="10515600" cy="132556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fastRCNN</a:t>
            </a:r>
          </a:p>
        </p:txBody>
      </p:sp>
      <p:pic>
        <p:nvPicPr>
          <p:cNvPr id="54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9" name="Group 549"/>
          <p:cNvGrpSpPr/>
          <p:nvPr/>
        </p:nvGrpSpPr>
        <p:grpSpPr>
          <a:xfrm>
            <a:off x="4762500" y="1701800"/>
            <a:ext cx="2567006" cy="495152"/>
            <a:chOff x="0" y="0"/>
            <a:chExt cx="2567005" cy="495151"/>
          </a:xfrm>
        </p:grpSpPr>
        <p:sp>
          <p:nvSpPr>
            <p:cNvPr id="547" name="Shape 547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552" name="Group 552"/>
          <p:cNvGrpSpPr/>
          <p:nvPr/>
        </p:nvGrpSpPr>
        <p:grpSpPr>
          <a:xfrm>
            <a:off x="4761217" y="2351457"/>
            <a:ext cx="2567006" cy="495153"/>
            <a:chOff x="0" y="0"/>
            <a:chExt cx="2567005" cy="495151"/>
          </a:xfrm>
        </p:grpSpPr>
        <p:sp>
          <p:nvSpPr>
            <p:cNvPr id="550" name="Shape 550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ROI Pooling</a:t>
              </a:r>
            </a:p>
          </p:txBody>
        </p:sp>
      </p:grpSp>
      <p:grpSp>
        <p:nvGrpSpPr>
          <p:cNvPr id="555" name="Group 555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53" name="Shape 553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Dense</a:t>
              </a:r>
            </a:p>
          </p:txBody>
        </p:sp>
      </p:grpSp>
      <p:grpSp>
        <p:nvGrpSpPr>
          <p:cNvPr id="558" name="Group 558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56" name="Shape 556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57" name="Shape 557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561" name="Group 561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559" name="Shape 559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0" name="Shape 560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562" name="Shape 562"/>
          <p:cNvSpPr/>
          <p:nvPr/>
        </p:nvSpPr>
        <p:spPr>
          <a:xfrm>
            <a:off x="7465411" y="2010419"/>
            <a:ext cx="866185" cy="26962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63" name="Shape 563"/>
          <p:cNvSpPr/>
          <p:nvPr/>
        </p:nvSpPr>
        <p:spPr>
          <a:xfrm>
            <a:off x="8430244" y="1314374"/>
            <a:ext cx="1270002" cy="1270003"/>
          </a:xfrm>
          <a:prstGeom prst="rect">
            <a:avLst/>
          </a:prstGeom>
          <a:solidFill>
            <a:srgbClr val="FFFFFF"/>
          </a:solidFill>
          <a:ln w="5715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4" name="Shape 564"/>
          <p:cNvSpPr/>
          <p:nvPr/>
        </p:nvSpPr>
        <p:spPr>
          <a:xfrm>
            <a:off x="8566150" y="1369119"/>
            <a:ext cx="358924" cy="646214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9185026" y="2010419"/>
            <a:ext cx="358926" cy="45705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566" name="Shape 566"/>
          <p:cNvSpPr/>
          <p:nvPr/>
        </p:nvSpPr>
        <p:spPr>
          <a:xfrm flipH="1">
            <a:off x="7516166" y="2324979"/>
            <a:ext cx="726134" cy="167185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569" name="Group 569"/>
          <p:cNvGrpSpPr/>
          <p:nvPr/>
        </p:nvGrpSpPr>
        <p:grpSpPr>
          <a:xfrm>
            <a:off x="30849" y="1911593"/>
            <a:ext cx="2457323" cy="2253804"/>
            <a:chOff x="0" y="0"/>
            <a:chExt cx="2457321" cy="2253803"/>
          </a:xfrm>
        </p:grpSpPr>
        <p:sp>
          <p:nvSpPr>
            <p:cNvPr id="567" name="Shape 567"/>
            <p:cNvSpPr/>
            <p:nvPr/>
          </p:nvSpPr>
          <p:spPr>
            <a:xfrm>
              <a:off x="-1" y="0"/>
              <a:ext cx="2457323" cy="2253804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-1" y="382682"/>
              <a:ext cx="2457323" cy="1488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endParaRPr/>
            </a:p>
            <a:p>
              <a:r>
                <a:t>1.overlapping:</a:t>
              </a:r>
              <a:endParaRPr>
                <a:solidFill>
                  <a:srgbClr val="FFFFFF"/>
                </a:solidFill>
              </a:endParaRPr>
            </a:p>
            <a:p>
              <a:r>
                <a:t>Many region convs</a:t>
              </a:r>
            </a:p>
            <a:p>
              <a:r>
                <a:t>=&gt; One convs</a:t>
              </a:r>
            </a:p>
            <a:p>
              <a:r>
                <a:t>2.</a:t>
              </a:r>
              <a:r>
                <a:rPr>
                  <a:solidFill>
                    <a:srgbClr val="900F18"/>
                  </a:solidFill>
                </a:rPr>
                <a:t>ROI pooling</a:t>
              </a:r>
            </a:p>
          </p:txBody>
        </p:sp>
      </p:grpSp>
      <p:sp>
        <p:nvSpPr>
          <p:cNvPr id="570" name="Shape 570"/>
          <p:cNvSpPr/>
          <p:nvPr/>
        </p:nvSpPr>
        <p:spPr>
          <a:xfrm>
            <a:off x="9888188" y="1931934"/>
            <a:ext cx="481960" cy="2927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10298732" y="1916055"/>
            <a:ext cx="179821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Different shape</a:t>
            </a:r>
          </a:p>
        </p:txBody>
      </p:sp>
      <p:sp>
        <p:nvSpPr>
          <p:cNvPr id="572" name="Shape 572"/>
          <p:cNvSpPr/>
          <p:nvPr/>
        </p:nvSpPr>
        <p:spPr>
          <a:xfrm rot="5400000">
            <a:off x="10682998" y="2394499"/>
            <a:ext cx="517715" cy="361822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10411673" y="2925524"/>
            <a:ext cx="1393477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ROI Pooing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output</a:t>
            </a:r>
          </a:p>
        </p:txBody>
      </p:sp>
      <p:sp>
        <p:nvSpPr>
          <p:cNvPr id="574" name="Shape 574"/>
          <p:cNvSpPr/>
          <p:nvPr/>
        </p:nvSpPr>
        <p:spPr>
          <a:xfrm>
            <a:off x="9147505" y="3630936"/>
            <a:ext cx="4590579" cy="28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200">
                <a:solidFill>
                  <a:srgbClr val="FFFFFF"/>
                </a:solidFill>
              </a:defRPr>
            </a:lvl1pPr>
          </a:lstStyle>
          <a:p>
            <a:r>
              <a:t>Num_Regions x Num_channels x n x m </a:t>
            </a:r>
          </a:p>
        </p:txBody>
      </p:sp>
      <p:graphicFrame>
        <p:nvGraphicFramePr>
          <p:cNvPr id="575" name="Table 575"/>
          <p:cNvGraphicFramePr/>
          <p:nvPr/>
        </p:nvGraphicFramePr>
        <p:xfrm>
          <a:off x="1676778" y="4458887"/>
          <a:ext cx="2439428" cy="2106223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609857"/>
                <a:gridCol w="609857"/>
                <a:gridCol w="609857"/>
                <a:gridCol w="609857"/>
              </a:tblGrid>
              <a:tr h="614186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50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26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  <a:tr h="580934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19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  <a:tr h="49003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23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32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  <a:tr h="421066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34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  <p:sp>
        <p:nvSpPr>
          <p:cNvPr id="576" name="Shape 576"/>
          <p:cNvSpPr/>
          <p:nvPr/>
        </p:nvSpPr>
        <p:spPr>
          <a:xfrm>
            <a:off x="30849" y="4968814"/>
            <a:ext cx="11383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(0,1),(3,3)</a:t>
            </a:r>
          </a:p>
        </p:txBody>
      </p:sp>
      <p:sp>
        <p:nvSpPr>
          <p:cNvPr id="577" name="Shape 577"/>
          <p:cNvSpPr/>
          <p:nvPr/>
        </p:nvSpPr>
        <p:spPr>
          <a:xfrm>
            <a:off x="1571223" y="4968814"/>
            <a:ext cx="2695977" cy="1596296"/>
          </a:xfrm>
          <a:prstGeom prst="rect">
            <a:avLst/>
          </a:prstGeom>
          <a:ln w="7620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8" name="Shape 578"/>
          <p:cNvSpPr/>
          <p:nvPr/>
        </p:nvSpPr>
        <p:spPr>
          <a:xfrm>
            <a:off x="1676778" y="5074275"/>
            <a:ext cx="1220969" cy="1004552"/>
          </a:xfrm>
          <a:prstGeom prst="rect">
            <a:avLst/>
          </a:prstGeom>
          <a:ln w="76200" cap="rnd">
            <a:solidFill>
              <a:srgbClr val="0070C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79" name="Shape 579"/>
          <p:cNvSpPr/>
          <p:nvPr/>
        </p:nvSpPr>
        <p:spPr>
          <a:xfrm>
            <a:off x="2896491" y="5074275"/>
            <a:ext cx="1220970" cy="1004552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0" name="Shape 580"/>
          <p:cNvSpPr/>
          <p:nvPr/>
        </p:nvSpPr>
        <p:spPr>
          <a:xfrm>
            <a:off x="1676778" y="5576551"/>
            <a:ext cx="1220969" cy="1004552"/>
          </a:xfrm>
          <a:prstGeom prst="rect">
            <a:avLst/>
          </a:prstGeom>
          <a:ln w="76200" cap="rnd">
            <a:solidFill>
              <a:srgbClr val="DC8F1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1" name="Shape 581"/>
          <p:cNvSpPr/>
          <p:nvPr/>
        </p:nvSpPr>
        <p:spPr>
          <a:xfrm>
            <a:off x="2883123" y="5576551"/>
            <a:ext cx="1220969" cy="1004552"/>
          </a:xfrm>
          <a:prstGeom prst="rect">
            <a:avLst/>
          </a:prstGeom>
          <a:ln w="76200" cap="rnd">
            <a:solidFill>
              <a:srgbClr val="00B0F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582" name="Shape 582"/>
          <p:cNvSpPr/>
          <p:nvPr/>
        </p:nvSpPr>
        <p:spPr>
          <a:xfrm>
            <a:off x="4559120" y="5306095"/>
            <a:ext cx="605308" cy="54091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aphicFrame>
        <p:nvGraphicFramePr>
          <p:cNvPr id="583" name="Table 583"/>
          <p:cNvGraphicFramePr/>
          <p:nvPr/>
        </p:nvGraphicFramePr>
        <p:xfrm>
          <a:off x="5464476" y="4968814"/>
          <a:ext cx="1094705" cy="974094"/>
        </p:xfrm>
        <a:graphic>
          <a:graphicData uri="http://schemas.openxmlformats.org/drawingml/2006/table">
            <a:tbl>
              <a:tblPr firstRow="1" bandRow="1">
                <a:tableStyleId>{4C3C2611-4C71-4FC5-86AE-919BDF0F9419}</a:tableStyleId>
              </a:tblPr>
              <a:tblGrid>
                <a:gridCol w="538016"/>
                <a:gridCol w="556689"/>
              </a:tblGrid>
              <a:tr h="487047"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b="1">
                          <a:solidFill>
                            <a:srgbClr val="FFFFFF"/>
                          </a:solidFill>
                        </a:rPr>
                        <a:t>73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</a:tr>
              <a:tr h="487047"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56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defRPr sz="1800"/>
                      </a:pPr>
                      <a:r>
                        <a:t>78</a:t>
                      </a:r>
                    </a:p>
                  </a:txBody>
                  <a:tcPr marL="45720" marR="45720" horzOverflow="overflow">
                    <a:solidFill>
                      <a:srgbClr val="94C627"/>
                    </a:solidFill>
                  </a:tcPr>
                </a:tc>
              </a:tr>
            </a:tbl>
          </a:graphicData>
        </a:graphic>
      </p:graphicFrame>
      <p:sp>
        <p:nvSpPr>
          <p:cNvPr id="584" name="Shape 584"/>
          <p:cNvSpPr/>
          <p:nvPr/>
        </p:nvSpPr>
        <p:spPr>
          <a:xfrm>
            <a:off x="8430244" y="4968814"/>
            <a:ext cx="315764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Runtime dominated by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region proposals(inference)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Shape 588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fasterRCNN</a:t>
            </a:r>
          </a:p>
        </p:txBody>
      </p:sp>
      <p:pic>
        <p:nvPicPr>
          <p:cNvPr id="589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721976" y="125591"/>
            <a:ext cx="2579707" cy="142805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Group 592"/>
          <p:cNvGrpSpPr/>
          <p:nvPr/>
        </p:nvGrpSpPr>
        <p:grpSpPr>
          <a:xfrm>
            <a:off x="4762500" y="1701800"/>
            <a:ext cx="2567006" cy="495152"/>
            <a:chOff x="0" y="0"/>
            <a:chExt cx="2567005" cy="495151"/>
          </a:xfrm>
        </p:grpSpPr>
        <p:sp>
          <p:nvSpPr>
            <p:cNvPr id="590" name="Shape 590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595" name="Group 595"/>
          <p:cNvGrpSpPr/>
          <p:nvPr/>
        </p:nvGrpSpPr>
        <p:grpSpPr>
          <a:xfrm>
            <a:off x="4762500" y="2351457"/>
            <a:ext cx="2567006" cy="495153"/>
            <a:chOff x="0" y="0"/>
            <a:chExt cx="2567005" cy="495151"/>
          </a:xfrm>
        </p:grpSpPr>
        <p:sp>
          <p:nvSpPr>
            <p:cNvPr id="593" name="Shape 593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ROI Pooling</a:t>
              </a:r>
            </a:p>
          </p:txBody>
        </p:sp>
      </p:grpSp>
      <p:grpSp>
        <p:nvGrpSpPr>
          <p:cNvPr id="598" name="Group 598"/>
          <p:cNvGrpSpPr/>
          <p:nvPr/>
        </p:nvGrpSpPr>
        <p:grpSpPr>
          <a:xfrm>
            <a:off x="4762500" y="3001115"/>
            <a:ext cx="2567006" cy="495153"/>
            <a:chOff x="0" y="0"/>
            <a:chExt cx="2567005" cy="495151"/>
          </a:xfrm>
        </p:grpSpPr>
        <p:sp>
          <p:nvSpPr>
            <p:cNvPr id="596" name="Shape 596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Dense</a:t>
              </a:r>
            </a:p>
          </p:txBody>
        </p:sp>
      </p:grpSp>
      <p:grpSp>
        <p:nvGrpSpPr>
          <p:cNvPr id="601" name="Group 601"/>
          <p:cNvGrpSpPr/>
          <p:nvPr/>
        </p:nvGrpSpPr>
        <p:grpSpPr>
          <a:xfrm>
            <a:off x="4267199" y="3759200"/>
            <a:ext cx="1649879" cy="495152"/>
            <a:chOff x="0" y="0"/>
            <a:chExt cx="1649877" cy="495151"/>
          </a:xfrm>
        </p:grpSpPr>
        <p:sp>
          <p:nvSpPr>
            <p:cNvPr id="599" name="Shape 599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0" name="Shape 600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604" name="Group 604"/>
          <p:cNvGrpSpPr/>
          <p:nvPr/>
        </p:nvGrpSpPr>
        <p:grpSpPr>
          <a:xfrm>
            <a:off x="6146799" y="3759200"/>
            <a:ext cx="1649879" cy="495152"/>
            <a:chOff x="0" y="0"/>
            <a:chExt cx="1649877" cy="495151"/>
          </a:xfrm>
        </p:grpSpPr>
        <p:sp>
          <p:nvSpPr>
            <p:cNvPr id="602" name="Shape 602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3" name="Shape 603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605" name="Shape 605"/>
          <p:cNvSpPr/>
          <p:nvPr/>
        </p:nvSpPr>
        <p:spPr>
          <a:xfrm flipV="1">
            <a:off x="7388500" y="1880826"/>
            <a:ext cx="919759" cy="2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06" name="Shape 606"/>
          <p:cNvSpPr/>
          <p:nvPr/>
        </p:nvSpPr>
        <p:spPr>
          <a:xfrm>
            <a:off x="9631616" y="1267616"/>
            <a:ext cx="1270002" cy="1270003"/>
          </a:xfrm>
          <a:prstGeom prst="rect">
            <a:avLst/>
          </a:prstGeom>
          <a:solidFill>
            <a:srgbClr val="FFFFFF"/>
          </a:solidFill>
          <a:ln w="76200">
            <a:solidFill>
              <a:srgbClr val="00B0F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07" name="Shape 607"/>
          <p:cNvSpPr/>
          <p:nvPr/>
        </p:nvSpPr>
        <p:spPr>
          <a:xfrm>
            <a:off x="10266613" y="2622851"/>
            <a:ext cx="2" cy="313399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10" name="Group 610"/>
          <p:cNvGrpSpPr/>
          <p:nvPr/>
        </p:nvGrpSpPr>
        <p:grpSpPr>
          <a:xfrm>
            <a:off x="9780679" y="2965917"/>
            <a:ext cx="888194" cy="495153"/>
            <a:chOff x="0" y="0"/>
            <a:chExt cx="888192" cy="495151"/>
          </a:xfrm>
        </p:grpSpPr>
        <p:sp>
          <p:nvSpPr>
            <p:cNvPr id="608" name="Shape 608"/>
            <p:cNvSpPr/>
            <p:nvPr/>
          </p:nvSpPr>
          <p:spPr>
            <a:xfrm>
              <a:off x="0" y="0"/>
              <a:ext cx="88819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0" y="62156"/>
              <a:ext cx="88819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613" name="Group 613"/>
          <p:cNvGrpSpPr/>
          <p:nvPr/>
        </p:nvGrpSpPr>
        <p:grpSpPr>
          <a:xfrm>
            <a:off x="9034282" y="3641792"/>
            <a:ext cx="1052872" cy="495153"/>
            <a:chOff x="0" y="0"/>
            <a:chExt cx="1052871" cy="495151"/>
          </a:xfrm>
        </p:grpSpPr>
        <p:sp>
          <p:nvSpPr>
            <p:cNvPr id="611" name="Shape 611"/>
            <p:cNvSpPr/>
            <p:nvPr/>
          </p:nvSpPr>
          <p:spPr>
            <a:xfrm>
              <a:off x="-1" y="0"/>
              <a:ext cx="105287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-1" y="62156"/>
              <a:ext cx="10528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grpSp>
        <p:nvGrpSpPr>
          <p:cNvPr id="616" name="Group 616"/>
          <p:cNvGrpSpPr/>
          <p:nvPr/>
        </p:nvGrpSpPr>
        <p:grpSpPr>
          <a:xfrm>
            <a:off x="10341471" y="3641790"/>
            <a:ext cx="1031569" cy="495154"/>
            <a:chOff x="0" y="0"/>
            <a:chExt cx="1031568" cy="495153"/>
          </a:xfrm>
        </p:grpSpPr>
        <p:sp>
          <p:nvSpPr>
            <p:cNvPr id="614" name="Shape 614"/>
            <p:cNvSpPr/>
            <p:nvPr/>
          </p:nvSpPr>
          <p:spPr>
            <a:xfrm>
              <a:off x="-1" y="-1"/>
              <a:ext cx="1031570" cy="49515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-1" y="62156"/>
              <a:ext cx="103157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sp>
        <p:nvSpPr>
          <p:cNvPr id="617" name="Shape 617"/>
          <p:cNvSpPr/>
          <p:nvPr/>
        </p:nvSpPr>
        <p:spPr>
          <a:xfrm flipH="1" flipV="1">
            <a:off x="7404451" y="2622850"/>
            <a:ext cx="851552" cy="592969"/>
          </a:xfrm>
          <a:prstGeom prst="line">
            <a:avLst/>
          </a:prstGeom>
          <a:ln w="76200"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0087154" y="1578970"/>
            <a:ext cx="358926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9913421" y="1757646"/>
            <a:ext cx="706390" cy="262599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622" name="Group 622"/>
          <p:cNvGrpSpPr/>
          <p:nvPr/>
        </p:nvGrpSpPr>
        <p:grpSpPr>
          <a:xfrm>
            <a:off x="39330" y="1880828"/>
            <a:ext cx="2663420" cy="2311252"/>
            <a:chOff x="0" y="0"/>
            <a:chExt cx="2663418" cy="2311251"/>
          </a:xfrm>
        </p:grpSpPr>
        <p:sp>
          <p:nvSpPr>
            <p:cNvPr id="620" name="Shape 620"/>
            <p:cNvSpPr/>
            <p:nvPr/>
          </p:nvSpPr>
          <p:spPr>
            <a:xfrm>
              <a:off x="-1" y="0"/>
              <a:ext cx="2663420" cy="23112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-1" y="551105"/>
              <a:ext cx="2663420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/>
                <a:t>1.RPN(SS)</a:t>
              </a:r>
              <a:endParaRPr dirty="0">
                <a:solidFill>
                  <a:srgbClr val="FFFFFF"/>
                </a:solidFill>
              </a:endParaRPr>
            </a:p>
            <a:p>
              <a:r>
                <a:rPr dirty="0"/>
                <a:t>Resample</a:t>
              </a:r>
              <a:endParaRPr dirty="0">
                <a:solidFill>
                  <a:srgbClr val="FFFFFF"/>
                </a:solidFill>
              </a:endParaRPr>
            </a:p>
            <a:p>
              <a:r>
                <a:rPr dirty="0"/>
                <a:t>Pixel and feature for each bounding box</a:t>
              </a:r>
            </a:p>
          </p:txBody>
        </p:sp>
      </p:grpSp>
      <p:sp>
        <p:nvSpPr>
          <p:cNvPr id="623" name="Shape 623"/>
          <p:cNvSpPr/>
          <p:nvPr/>
        </p:nvSpPr>
        <p:spPr>
          <a:xfrm>
            <a:off x="8652387" y="983226"/>
            <a:ext cx="3195485" cy="3657601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8593393" y="263621"/>
            <a:ext cx="3598608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RPN(region proposal net):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Background or foreground ?</a:t>
            </a:r>
          </a:p>
        </p:txBody>
      </p:sp>
      <p:sp>
        <p:nvSpPr>
          <p:cNvPr id="625" name="Shape 625"/>
          <p:cNvSpPr/>
          <p:nvPr/>
        </p:nvSpPr>
        <p:spPr>
          <a:xfrm>
            <a:off x="11031794" y="4254351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6" name="Shape 626"/>
          <p:cNvSpPr/>
          <p:nvPr/>
        </p:nvSpPr>
        <p:spPr>
          <a:xfrm>
            <a:off x="10341471" y="5175765"/>
            <a:ext cx="1658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Back ground?</a:t>
            </a:r>
          </a:p>
        </p:txBody>
      </p:sp>
      <p:sp>
        <p:nvSpPr>
          <p:cNvPr id="627" name="Shape 627"/>
          <p:cNvSpPr/>
          <p:nvPr/>
        </p:nvSpPr>
        <p:spPr>
          <a:xfrm>
            <a:off x="8854184" y="3461068"/>
            <a:ext cx="1395947" cy="914287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8" name="Shape 628"/>
          <p:cNvSpPr/>
          <p:nvPr/>
        </p:nvSpPr>
        <p:spPr>
          <a:xfrm>
            <a:off x="6066737" y="3531944"/>
            <a:ext cx="1926889" cy="979221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29" name="Shape 629"/>
          <p:cNvSpPr/>
          <p:nvPr/>
        </p:nvSpPr>
        <p:spPr>
          <a:xfrm>
            <a:off x="6508954" y="4640826"/>
            <a:ext cx="7260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refine</a:t>
            </a:r>
          </a:p>
        </p:txBody>
      </p:sp>
      <p:sp>
        <p:nvSpPr>
          <p:cNvPr id="630" name="Shape 630"/>
          <p:cNvSpPr/>
          <p:nvPr/>
        </p:nvSpPr>
        <p:spPr>
          <a:xfrm>
            <a:off x="4838925" y="4361867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1" name="Shape 631"/>
          <p:cNvSpPr/>
          <p:nvPr/>
        </p:nvSpPr>
        <p:spPr>
          <a:xfrm>
            <a:off x="4651114" y="5289115"/>
            <a:ext cx="63143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class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Shape 63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RPN</a:t>
            </a:r>
          </a:p>
        </p:txBody>
      </p:sp>
      <p:grpSp>
        <p:nvGrpSpPr>
          <p:cNvPr id="636" name="Group 636"/>
          <p:cNvGrpSpPr/>
          <p:nvPr/>
        </p:nvGrpSpPr>
        <p:grpSpPr>
          <a:xfrm>
            <a:off x="6893509" y="1391220"/>
            <a:ext cx="3220778" cy="454053"/>
            <a:chOff x="0" y="0"/>
            <a:chExt cx="3220776" cy="454051"/>
          </a:xfrm>
        </p:grpSpPr>
        <p:sp>
          <p:nvSpPr>
            <p:cNvPr id="634" name="Shape 634"/>
            <p:cNvSpPr/>
            <p:nvPr/>
          </p:nvSpPr>
          <p:spPr>
            <a:xfrm>
              <a:off x="-1" y="0"/>
              <a:ext cx="3220778" cy="454052"/>
            </a:xfrm>
            <a:prstGeom prst="rect">
              <a:avLst/>
            </a:prstGeom>
            <a:solidFill>
              <a:srgbClr val="FFFFFF"/>
            </a:solidFill>
            <a:ln w="57150" cap="flat">
              <a:solidFill>
                <a:srgbClr val="0070C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-1" y="41606"/>
              <a:ext cx="322077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VGG(ZF)	channels=512 </a:t>
              </a:r>
            </a:p>
          </p:txBody>
        </p:sp>
      </p:grpSp>
      <p:sp>
        <p:nvSpPr>
          <p:cNvPr id="637" name="Shape 637"/>
          <p:cNvSpPr/>
          <p:nvPr/>
        </p:nvSpPr>
        <p:spPr>
          <a:xfrm>
            <a:off x="7999260" y="2146880"/>
            <a:ext cx="383459" cy="3637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975840" y="1997719"/>
            <a:ext cx="6813758" cy="4052680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1" name="Group 641"/>
          <p:cNvGrpSpPr/>
          <p:nvPr/>
        </p:nvGrpSpPr>
        <p:grpSpPr>
          <a:xfrm>
            <a:off x="5899801" y="2607395"/>
            <a:ext cx="5674939" cy="580106"/>
            <a:chOff x="-1" y="-1"/>
            <a:chExt cx="5674937" cy="580105"/>
          </a:xfrm>
        </p:grpSpPr>
        <p:sp>
          <p:nvSpPr>
            <p:cNvPr id="639" name="Shape 639"/>
            <p:cNvSpPr/>
            <p:nvPr/>
          </p:nvSpPr>
          <p:spPr>
            <a:xfrm>
              <a:off x="-1" y="-1"/>
              <a:ext cx="5482197" cy="580105"/>
            </a:xfrm>
            <a:prstGeom prst="rect">
              <a:avLst/>
            </a:prstGeom>
            <a:solidFill>
              <a:schemeClr val="accent5"/>
            </a:solidFill>
            <a:ln w="15875" cap="rnd">
              <a:solidFill>
                <a:srgbClr val="AE554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192739" y="97329"/>
              <a:ext cx="5482197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>
                  <a:solidFill>
                    <a:srgbClr val="FFFFFF"/>
                  </a:solidFill>
                </a:defRPr>
              </a:lvl1pPr>
            </a:lstStyle>
            <a:p>
              <a:r>
                <a:rPr dirty="0"/>
                <a:t>CONV (kernel =3 ,padding = 1 ,channels= 512)</a:t>
              </a:r>
            </a:p>
          </p:txBody>
        </p:sp>
      </p:grpSp>
      <p:sp>
        <p:nvSpPr>
          <p:cNvPr id="642" name="Shape 642"/>
          <p:cNvSpPr/>
          <p:nvPr/>
        </p:nvSpPr>
        <p:spPr>
          <a:xfrm>
            <a:off x="6417317" y="3402402"/>
            <a:ext cx="422787" cy="9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9"/>
                </a:moveTo>
                <a:lnTo>
                  <a:pt x="5400" y="16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49"/>
                </a:lnTo>
                <a:lnTo>
                  <a:pt x="21600" y="1664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645" name="Group 645"/>
          <p:cNvGrpSpPr/>
          <p:nvPr/>
        </p:nvGrpSpPr>
        <p:grpSpPr>
          <a:xfrm>
            <a:off x="1038223" y="2421633"/>
            <a:ext cx="1270003" cy="1270003"/>
            <a:chOff x="0" y="0"/>
            <a:chExt cx="1270001" cy="1270001"/>
          </a:xfrm>
        </p:grpSpPr>
        <p:sp>
          <p:nvSpPr>
            <p:cNvPr id="643" name="Shape 643"/>
            <p:cNvSpPr/>
            <p:nvPr/>
          </p:nvSpPr>
          <p:spPr>
            <a:xfrm>
              <a:off x="-1" y="-1"/>
              <a:ext cx="1270003" cy="1270003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-1" y="449580"/>
              <a:ext cx="127000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Vgg or zf </a:t>
              </a:r>
            </a:p>
          </p:txBody>
        </p:sp>
      </p:grpSp>
      <p:grpSp>
        <p:nvGrpSpPr>
          <p:cNvPr id="648" name="Group 648"/>
          <p:cNvGrpSpPr/>
          <p:nvPr/>
        </p:nvGrpSpPr>
        <p:grpSpPr>
          <a:xfrm>
            <a:off x="1187287" y="4119934"/>
            <a:ext cx="888194" cy="495153"/>
            <a:chOff x="0" y="0"/>
            <a:chExt cx="888192" cy="495151"/>
          </a:xfrm>
        </p:grpSpPr>
        <p:sp>
          <p:nvSpPr>
            <p:cNvPr id="646" name="Shape 646"/>
            <p:cNvSpPr/>
            <p:nvPr/>
          </p:nvSpPr>
          <p:spPr>
            <a:xfrm>
              <a:off x="0" y="0"/>
              <a:ext cx="88819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0" y="62156"/>
              <a:ext cx="88819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grpSp>
        <p:nvGrpSpPr>
          <p:cNvPr id="651" name="Group 651"/>
          <p:cNvGrpSpPr/>
          <p:nvPr/>
        </p:nvGrpSpPr>
        <p:grpSpPr>
          <a:xfrm>
            <a:off x="440889" y="4795808"/>
            <a:ext cx="1052873" cy="495153"/>
            <a:chOff x="0" y="0"/>
            <a:chExt cx="1052871" cy="495151"/>
          </a:xfrm>
        </p:grpSpPr>
        <p:sp>
          <p:nvSpPr>
            <p:cNvPr id="649" name="Shape 649"/>
            <p:cNvSpPr/>
            <p:nvPr/>
          </p:nvSpPr>
          <p:spPr>
            <a:xfrm>
              <a:off x="-1" y="0"/>
              <a:ext cx="1052873" cy="495152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-1" y="62156"/>
              <a:ext cx="1052873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grpSp>
        <p:nvGrpSpPr>
          <p:cNvPr id="654" name="Group 654"/>
          <p:cNvGrpSpPr/>
          <p:nvPr/>
        </p:nvGrpSpPr>
        <p:grpSpPr>
          <a:xfrm>
            <a:off x="1748077" y="4795808"/>
            <a:ext cx="1031570" cy="495154"/>
            <a:chOff x="0" y="0"/>
            <a:chExt cx="1031568" cy="495153"/>
          </a:xfrm>
        </p:grpSpPr>
        <p:sp>
          <p:nvSpPr>
            <p:cNvPr id="652" name="Shape 652"/>
            <p:cNvSpPr/>
            <p:nvPr/>
          </p:nvSpPr>
          <p:spPr>
            <a:xfrm>
              <a:off x="-1" y="-1"/>
              <a:ext cx="1031570" cy="495155"/>
            </a:xfrm>
            <a:prstGeom prst="rect">
              <a:avLst/>
            </a:prstGeom>
            <a:solidFill>
              <a:srgbClr val="FFFFFF"/>
            </a:solidFill>
            <a:ln w="76200" cap="flat">
              <a:solidFill>
                <a:srgbClr val="00B0F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-1" y="62156"/>
              <a:ext cx="1031570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sp>
        <p:nvSpPr>
          <p:cNvPr id="655" name="Shape 655"/>
          <p:cNvSpPr/>
          <p:nvPr/>
        </p:nvSpPr>
        <p:spPr>
          <a:xfrm>
            <a:off x="58993" y="2137242"/>
            <a:ext cx="3195486" cy="3657601"/>
          </a:xfrm>
          <a:prstGeom prst="rect">
            <a:avLst/>
          </a:prstGeom>
          <a:ln w="5715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6" name="Shape 656"/>
          <p:cNvSpPr/>
          <p:nvPr/>
        </p:nvSpPr>
        <p:spPr>
          <a:xfrm>
            <a:off x="-1" y="1317581"/>
            <a:ext cx="3598609" cy="929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b="1">
                <a:solidFill>
                  <a:srgbClr val="FFFFFF"/>
                </a:solidFill>
              </a:defRPr>
            </a:pPr>
            <a:r>
              <a:t>RPN(region proposal net):</a:t>
            </a:r>
          </a:p>
          <a:p>
            <a:pPr>
              <a:defRPr b="1">
                <a:solidFill>
                  <a:srgbClr val="FFFFFF"/>
                </a:solidFill>
              </a:defRPr>
            </a:pPr>
            <a:r>
              <a:t>Background or foreground ?</a:t>
            </a:r>
          </a:p>
        </p:txBody>
      </p:sp>
      <p:sp>
        <p:nvSpPr>
          <p:cNvPr id="657" name="Shape 657"/>
          <p:cNvSpPr/>
          <p:nvPr/>
        </p:nvSpPr>
        <p:spPr>
          <a:xfrm>
            <a:off x="2438400" y="5408369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58" name="Shape 658"/>
          <p:cNvSpPr/>
          <p:nvPr/>
        </p:nvSpPr>
        <p:spPr>
          <a:xfrm>
            <a:off x="260791" y="4615086"/>
            <a:ext cx="1395947" cy="914287"/>
          </a:xfrm>
          <a:prstGeom prst="ellipse">
            <a:avLst/>
          </a:prstGeom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" name="Shape 639"/>
          <p:cNvSpPr/>
          <p:nvPr/>
        </p:nvSpPr>
        <p:spPr>
          <a:xfrm>
            <a:off x="5258161" y="4443762"/>
            <a:ext cx="2741100" cy="785044"/>
          </a:xfrm>
          <a:prstGeom prst="rect">
            <a:avLst/>
          </a:prstGeom>
          <a:solidFill>
            <a:schemeClr val="accent5"/>
          </a:solidFill>
          <a:ln w="15875" cap="rnd">
            <a:solidFill>
              <a:srgbClr val="AE554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sz="1050" dirty="0" err="1" smtClean="0"/>
              <a:t>Cls</a:t>
            </a:r>
            <a:r>
              <a:rPr lang="en-US" sz="1050" dirty="0" smtClean="0"/>
              <a:t> ( 2 (back or foreground) * 9 anchor)</a:t>
            </a:r>
          </a:p>
          <a:p>
            <a:pPr>
              <a:defRPr>
                <a:solidFill>
                  <a:srgbClr val="FFFFFF"/>
                </a:solidFill>
              </a:defRPr>
            </a:pPr>
            <a:endParaRPr lang="en-US" sz="1050" dirty="0"/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sz="1050" dirty="0" smtClean="0"/>
              <a:t>18 </a:t>
            </a:r>
            <a:endParaRPr sz="1050" dirty="0"/>
          </a:p>
        </p:txBody>
      </p:sp>
      <p:sp>
        <p:nvSpPr>
          <p:cNvPr id="29" name="Shape 642"/>
          <p:cNvSpPr/>
          <p:nvPr/>
        </p:nvSpPr>
        <p:spPr>
          <a:xfrm>
            <a:off x="9849491" y="3434088"/>
            <a:ext cx="422787" cy="9223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9"/>
                </a:moveTo>
                <a:lnTo>
                  <a:pt x="5400" y="16649"/>
                </a:lnTo>
                <a:lnTo>
                  <a:pt x="5400" y="0"/>
                </a:lnTo>
                <a:lnTo>
                  <a:pt x="16200" y="0"/>
                </a:lnTo>
                <a:lnTo>
                  <a:pt x="16200" y="16649"/>
                </a:lnTo>
                <a:lnTo>
                  <a:pt x="21600" y="16649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639"/>
          <p:cNvSpPr/>
          <p:nvPr/>
        </p:nvSpPr>
        <p:spPr>
          <a:xfrm>
            <a:off x="8690335" y="4443762"/>
            <a:ext cx="2741100" cy="785044"/>
          </a:xfrm>
          <a:prstGeom prst="rect">
            <a:avLst/>
          </a:prstGeom>
          <a:solidFill>
            <a:schemeClr val="accent5"/>
          </a:solidFill>
          <a:ln w="15875" cap="rnd">
            <a:solidFill>
              <a:srgbClr val="AE5545"/>
            </a:solidFill>
            <a:prstDash val="solid"/>
            <a:round/>
          </a:ln>
          <a:effectLst/>
        </p:spPr>
        <p:txBody>
          <a:bodyPr wrap="square" lIns="45719" tIns="45719" rIns="45719" bIns="45719" numCol="1" anchor="ctr">
            <a:no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dirty="0" err="1" smtClean="0"/>
              <a:t>Boxreg</a:t>
            </a:r>
            <a:r>
              <a:rPr lang="en-US" altLang="zh-TW" dirty="0" smtClean="0"/>
              <a:t>(4 (</a:t>
            </a:r>
            <a:r>
              <a:rPr lang="en-US" altLang="zh-TW" dirty="0" err="1" smtClean="0"/>
              <a:t>coord</a:t>
            </a:r>
            <a:r>
              <a:rPr lang="en-US" altLang="zh-TW" dirty="0" smtClean="0"/>
              <a:t>)* 9 )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rPr lang="en-US" altLang="zh-TW" dirty="0" smtClean="0"/>
              <a:t>36</a:t>
            </a:r>
            <a:endParaRPr lang="en-US" altLang="zh-TW" dirty="0"/>
          </a:p>
        </p:txBody>
      </p:sp>
      <p:sp>
        <p:nvSpPr>
          <p:cNvPr id="2" name="文字方塊 1"/>
          <p:cNvSpPr txBox="1"/>
          <p:nvPr/>
        </p:nvSpPr>
        <p:spPr>
          <a:xfrm>
            <a:off x="6968974" y="3655648"/>
            <a:ext cx="459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1x1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" name="文字方塊 31"/>
          <p:cNvSpPr txBox="1"/>
          <p:nvPr/>
        </p:nvSpPr>
        <p:spPr>
          <a:xfrm>
            <a:off x="10435470" y="3660471"/>
            <a:ext cx="4594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1x1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3" name="Shape 625"/>
          <p:cNvSpPr/>
          <p:nvPr/>
        </p:nvSpPr>
        <p:spPr>
          <a:xfrm>
            <a:off x="6246694" y="5357658"/>
            <a:ext cx="341246" cy="9272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7625"/>
                </a:moveTo>
                <a:lnTo>
                  <a:pt x="5400" y="17625"/>
                </a:lnTo>
                <a:lnTo>
                  <a:pt x="5400" y="0"/>
                </a:lnTo>
                <a:lnTo>
                  <a:pt x="16200" y="0"/>
                </a:lnTo>
                <a:lnTo>
                  <a:pt x="16200" y="17625"/>
                </a:lnTo>
                <a:lnTo>
                  <a:pt x="21600" y="17625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" name="Shape 626"/>
          <p:cNvSpPr/>
          <p:nvPr/>
        </p:nvSpPr>
        <p:spPr>
          <a:xfrm>
            <a:off x="5556371" y="6279072"/>
            <a:ext cx="16589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Back ground?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Shape 40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410" name="Shape 410"/>
          <p:cNvSpPr>
            <a:spLocks noGrp="1"/>
          </p:cNvSpPr>
          <p:nvPr>
            <p:ph type="body" idx="1"/>
          </p:nvPr>
        </p:nvSpPr>
        <p:spPr>
          <a:xfrm>
            <a:off x="323412" y="2361987"/>
            <a:ext cx="10554575" cy="3636512"/>
          </a:xfrm>
          <a:prstGeom prst="rect">
            <a:avLst/>
          </a:prstGeom>
        </p:spPr>
        <p:txBody>
          <a:bodyPr/>
          <a:lstStyle/>
          <a:p>
            <a:r>
              <a:t>too computationally  intensive for </a:t>
            </a:r>
            <a:br/>
            <a:r>
              <a:t>embedded system and,even with</a:t>
            </a:r>
            <a:br/>
            <a:r>
              <a:t>high-end hardware,too slow for real  </a:t>
            </a:r>
            <a:br/>
            <a:r>
              <a:t>time</a:t>
            </a:r>
          </a:p>
        </p:txBody>
      </p:sp>
      <p:pic>
        <p:nvPicPr>
          <p:cNvPr id="41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82652" y="1689548"/>
            <a:ext cx="5485397" cy="46283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414" name="Shape 4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This paper presents the first deep network based object detector that </a:t>
            </a:r>
            <a:r>
              <a:rPr dirty="0">
                <a:solidFill>
                  <a:srgbClr val="FFFF00"/>
                </a:solidFill>
              </a:rPr>
              <a:t>does not resample pixel or features for bounding box hypotheses </a:t>
            </a:r>
            <a:r>
              <a:rPr dirty="0"/>
              <a:t>and is as accurate as approaches that do</a:t>
            </a:r>
          </a:p>
          <a:p>
            <a:r>
              <a:rPr dirty="0"/>
              <a:t>improvement in speed comes from </a:t>
            </a:r>
            <a:r>
              <a:rPr dirty="0">
                <a:solidFill>
                  <a:srgbClr val="FFFC79"/>
                </a:solidFill>
              </a:rPr>
              <a:t>eliminating bounding box proposals</a:t>
            </a:r>
            <a:r>
              <a:rPr dirty="0"/>
              <a:t> and the </a:t>
            </a:r>
            <a:r>
              <a:rPr dirty="0">
                <a:solidFill>
                  <a:srgbClr val="FFD479"/>
                </a:solidFill>
              </a:rPr>
              <a:t>subsequent pixel or feature resampling stage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Architecture Unet </a:t>
            </a:r>
          </a:p>
        </p:txBody>
      </p:sp>
      <p:sp>
        <p:nvSpPr>
          <p:cNvPr id="204" name="Shape 204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One important modification in Unet architecture is that in the upsampling part we have also a large number of feature channels, which allow the network to </a:t>
            </a:r>
            <a:r>
              <a:rPr>
                <a:solidFill>
                  <a:srgbClr val="FF0000"/>
                </a:solidFill>
              </a:rPr>
              <a:t>context information to higher resolution layers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Shape 4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417" name="Shape 4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Our improvements include using  </a:t>
            </a:r>
            <a:r>
              <a:rPr dirty="0">
                <a:solidFill>
                  <a:srgbClr val="FFFF00"/>
                </a:solidFill>
              </a:rPr>
              <a:t>a small convolution filter to predict object categories </a:t>
            </a:r>
            <a:r>
              <a:rPr dirty="0"/>
              <a:t>and </a:t>
            </a:r>
            <a:r>
              <a:rPr dirty="0">
                <a:solidFill>
                  <a:srgbClr val="FFFF00"/>
                </a:solidFill>
              </a:rPr>
              <a:t>offsets in bounding box locations</a:t>
            </a:r>
            <a:r>
              <a:rPr dirty="0"/>
              <a:t>, using separate predictors(filters) for the later stage of a network in order to perform detection at multiple scales</a:t>
            </a:r>
          </a:p>
          <a:p>
            <a:r>
              <a:rPr dirty="0"/>
              <a:t>using multiple layers for prediction at different scales - we can achieve high-accuracy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Shape 4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Introduction</a:t>
            </a:r>
          </a:p>
        </p:txBody>
      </p:sp>
      <p:sp>
        <p:nvSpPr>
          <p:cNvPr id="420" name="Shape 4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a single-shot detector for multiple categories that is faster than </a:t>
            </a:r>
            <a:r>
              <a:rPr dirty="0" err="1"/>
              <a:t>YOLO,and</a:t>
            </a:r>
            <a:r>
              <a:rPr dirty="0"/>
              <a:t> significantly </a:t>
            </a:r>
            <a:r>
              <a:rPr dirty="0" smtClean="0"/>
              <a:t>more</a:t>
            </a:r>
            <a:r>
              <a:rPr lang="en-US" dirty="0" smtClean="0"/>
              <a:t> </a:t>
            </a:r>
            <a:r>
              <a:rPr dirty="0" smtClean="0"/>
              <a:t>accurate</a:t>
            </a:r>
            <a:endParaRPr dirty="0"/>
          </a:p>
          <a:p>
            <a:r>
              <a:rPr dirty="0"/>
              <a:t>core of SSD is </a:t>
            </a:r>
            <a:r>
              <a:rPr dirty="0">
                <a:solidFill>
                  <a:srgbClr val="FFD479"/>
                </a:solidFill>
              </a:rPr>
              <a:t>predicting category scores</a:t>
            </a:r>
            <a:r>
              <a:rPr dirty="0"/>
              <a:t> and</a:t>
            </a:r>
            <a:r>
              <a:rPr dirty="0">
                <a:solidFill>
                  <a:srgbClr val="FFFC79"/>
                </a:solidFill>
              </a:rPr>
              <a:t> </a:t>
            </a:r>
            <a:r>
              <a:rPr dirty="0">
                <a:solidFill>
                  <a:srgbClr val="FFD479"/>
                </a:solidFill>
              </a:rPr>
              <a:t>box offsets</a:t>
            </a:r>
            <a:r>
              <a:rPr dirty="0"/>
              <a:t> for a fixed set of default bounding boxes using </a:t>
            </a:r>
            <a:r>
              <a:rPr dirty="0">
                <a:solidFill>
                  <a:srgbClr val="FFD479"/>
                </a:solidFill>
              </a:rPr>
              <a:t>small convolution filter</a:t>
            </a:r>
            <a:r>
              <a:rPr dirty="0"/>
              <a:t> applied to feature maps</a:t>
            </a:r>
          </a:p>
          <a:p>
            <a:r>
              <a:rPr dirty="0"/>
              <a:t>to achieve high detection accuracy we produce </a:t>
            </a:r>
            <a:r>
              <a:rPr dirty="0">
                <a:solidFill>
                  <a:srgbClr val="FFFF00"/>
                </a:solidFill>
              </a:rPr>
              <a:t>predictions of different scales from different feature maps of different </a:t>
            </a:r>
            <a:r>
              <a:rPr dirty="0" err="1">
                <a:solidFill>
                  <a:srgbClr val="FFFF00"/>
                </a:solidFill>
              </a:rPr>
              <a:t>scales,and</a:t>
            </a:r>
            <a:r>
              <a:rPr dirty="0">
                <a:solidFill>
                  <a:srgbClr val="FFFF00"/>
                </a:solidFill>
              </a:rPr>
              <a:t> explicitly separate predictions by aspect ratio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The Single </a:t>
            </a:r>
            <a:r>
              <a:rPr lang="en-US" altLang="zh-TW" dirty="0"/>
              <a:t>S</a:t>
            </a:r>
            <a:r>
              <a:rPr lang="en-US" altLang="zh-TW" dirty="0" smtClean="0"/>
              <a:t>hot Detector (</a:t>
            </a:r>
            <a:r>
              <a:rPr lang="en-US" altLang="zh-TW" dirty="0"/>
              <a:t>SSD</a:t>
            </a:r>
            <a:r>
              <a:rPr lang="en-US" altLang="zh-TW" dirty="0" smtClean="0"/>
              <a:t>)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SSD </a:t>
            </a:r>
            <a:r>
              <a:rPr lang="en-US" altLang="zh-TW" dirty="0"/>
              <a:t>approach is based on a feed-forward </a:t>
            </a:r>
            <a:r>
              <a:rPr lang="en-US" altLang="zh-TW" dirty="0">
                <a:solidFill>
                  <a:srgbClr val="FFFF00"/>
                </a:solidFill>
              </a:rPr>
              <a:t>convolutional </a:t>
            </a:r>
            <a:r>
              <a:rPr lang="en-US" altLang="zh-TW" dirty="0"/>
              <a:t>network that produces </a:t>
            </a:r>
            <a:r>
              <a:rPr lang="en-US" altLang="zh-TW" dirty="0">
                <a:solidFill>
                  <a:srgbClr val="FFFF00"/>
                </a:solidFill>
              </a:rPr>
              <a:t>a fixed-size collection of bounding boxes </a:t>
            </a:r>
            <a:r>
              <a:rPr lang="en-US" altLang="zh-TW" dirty="0"/>
              <a:t>and scores for the presence of object class instances in those </a:t>
            </a:r>
            <a:r>
              <a:rPr lang="en-US" altLang="zh-TW" dirty="0">
                <a:solidFill>
                  <a:srgbClr val="FFFF00"/>
                </a:solidFill>
              </a:rPr>
              <a:t>boxes</a:t>
            </a:r>
            <a:r>
              <a:rPr lang="en-US" altLang="zh-TW" dirty="0"/>
              <a:t>, followed by a </a:t>
            </a:r>
            <a:r>
              <a:rPr lang="en-US" altLang="zh-TW" dirty="0">
                <a:solidFill>
                  <a:srgbClr val="FFFF00"/>
                </a:solidFill>
              </a:rPr>
              <a:t>non-maximum suppression step </a:t>
            </a:r>
            <a:r>
              <a:rPr lang="en-US" altLang="zh-TW" dirty="0"/>
              <a:t>to produce the final detections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The early network layers are based on a standard architecture used </a:t>
            </a:r>
            <a:r>
              <a:rPr lang="en-US" altLang="zh-TW" dirty="0">
                <a:solidFill>
                  <a:srgbClr val="FFFF00"/>
                </a:solidFill>
              </a:rPr>
              <a:t>for high quality image classification</a:t>
            </a:r>
            <a:r>
              <a:rPr lang="en-US" altLang="zh-TW" dirty="0"/>
              <a:t> (truncated before any classification layers), which we will call </a:t>
            </a:r>
            <a:r>
              <a:rPr lang="en-US" altLang="zh-TW" dirty="0">
                <a:solidFill>
                  <a:srgbClr val="FFFF00"/>
                </a:solidFill>
              </a:rPr>
              <a:t>the base </a:t>
            </a:r>
            <a:r>
              <a:rPr lang="en-US" altLang="zh-TW" dirty="0" smtClean="0">
                <a:solidFill>
                  <a:srgbClr val="FFFF00"/>
                </a:solidFill>
              </a:rPr>
              <a:t>network</a:t>
            </a:r>
            <a:r>
              <a:rPr lang="en-US" altLang="zh-TW" dirty="0" smtClean="0"/>
              <a:t> </a:t>
            </a:r>
            <a:r>
              <a:rPr lang="en-US" altLang="zh-TW" dirty="0"/>
              <a:t>.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75510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Model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then add auxiliary structure to the network to produce detections with the following key features:</a:t>
            </a:r>
            <a:endParaRPr lang="zh-TW" altLang="en-US" dirty="0"/>
          </a:p>
          <a:p>
            <a:r>
              <a:rPr lang="en-US" altLang="zh-TW" dirty="0" smtClean="0"/>
              <a:t>1.Multi-scale feature maps for detection</a:t>
            </a:r>
          </a:p>
          <a:p>
            <a:r>
              <a:rPr lang="en-US" altLang="zh-TW" dirty="0" smtClean="0"/>
              <a:t>2.Convolutional predictors for detection</a:t>
            </a:r>
          </a:p>
          <a:p>
            <a:r>
              <a:rPr lang="en-US" altLang="zh-TW" dirty="0" smtClean="0"/>
              <a:t>3.Default boxes and aspect ratios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0424273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Multi-scale feature maps for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add </a:t>
            </a:r>
            <a:r>
              <a:rPr lang="en-US" altLang="zh-TW" dirty="0"/>
              <a:t>convolutional feature layers to the end of the truncated base </a:t>
            </a:r>
            <a:r>
              <a:rPr lang="en-US" altLang="zh-TW" dirty="0" smtClean="0"/>
              <a:t>network(VGG ,residual). </a:t>
            </a:r>
            <a:r>
              <a:rPr lang="en-US" altLang="zh-TW" dirty="0"/>
              <a:t>These layers </a:t>
            </a:r>
            <a:r>
              <a:rPr lang="en-US" altLang="zh-TW" dirty="0">
                <a:solidFill>
                  <a:srgbClr val="FFFF00"/>
                </a:solidFill>
              </a:rPr>
              <a:t>decrease in size progressively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FF00"/>
                </a:solidFill>
              </a:rPr>
              <a:t>allow predictions of detections at multiple scales</a:t>
            </a:r>
            <a:r>
              <a:rPr lang="en-US" altLang="zh-TW" dirty="0"/>
              <a:t>. The convolutional model for predicting detections is different for each feature </a:t>
            </a:r>
            <a:r>
              <a:rPr lang="en-US" altLang="zh-TW" dirty="0" smtClean="0"/>
              <a:t>layer</a:t>
            </a:r>
            <a:br>
              <a:rPr lang="en-US" altLang="zh-TW" dirty="0" smtClean="0"/>
            </a:br>
            <a:r>
              <a:rPr lang="en-US" altLang="zh-TW" dirty="0" smtClean="0"/>
              <a:t>(yolo operate on a single scale feature map)</a:t>
            </a:r>
          </a:p>
        </p:txBody>
      </p:sp>
    </p:spTree>
    <p:extLst>
      <p:ext uri="{BB962C8B-B14F-4D97-AF65-F5344CB8AC3E}">
        <p14:creationId xmlns:p14="http://schemas.microsoft.com/office/powerpoint/2010/main" val="166781537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Shape 66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yolo</a:t>
            </a:r>
          </a:p>
        </p:txBody>
      </p:sp>
      <p:grpSp>
        <p:nvGrpSpPr>
          <p:cNvPr id="665" name="Group 665"/>
          <p:cNvGrpSpPr/>
          <p:nvPr/>
        </p:nvGrpSpPr>
        <p:grpSpPr>
          <a:xfrm>
            <a:off x="405004" y="1866899"/>
            <a:ext cx="2632723" cy="1270001"/>
            <a:chOff x="0" y="0"/>
            <a:chExt cx="2632721" cy="1270000"/>
          </a:xfrm>
        </p:grpSpPr>
        <p:sp>
          <p:nvSpPr>
            <p:cNvPr id="663" name="Shape 663"/>
            <p:cNvSpPr/>
            <p:nvPr/>
          </p:nvSpPr>
          <p:spPr>
            <a:xfrm>
              <a:off x="-1" y="0"/>
              <a:ext cx="2632723" cy="1270000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-1" y="30479"/>
              <a:ext cx="2632723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anchor box:</a:t>
              </a:r>
              <a:endParaRPr>
                <a:solidFill>
                  <a:srgbClr val="FFFFFF"/>
                </a:solidFill>
              </a:endParaRPr>
            </a:p>
            <a:p>
              <a:r>
                <a:t>(ssd fasterrcnn) </a:t>
              </a:r>
              <a:endParaRPr>
                <a:solidFill>
                  <a:srgbClr val="FFFFFF"/>
                </a:solidFill>
              </a:endParaRPr>
            </a:p>
            <a:p>
              <a:r>
                <a:t>overlapping</a:t>
              </a:r>
              <a:br/>
              <a:r>
                <a:t>small object</a:t>
              </a:r>
            </a:p>
          </p:txBody>
        </p:sp>
      </p:grpSp>
      <p:pic>
        <p:nvPicPr>
          <p:cNvPr id="66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276" y="36692"/>
            <a:ext cx="2579707" cy="1428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69" name="Group 669"/>
          <p:cNvGrpSpPr/>
          <p:nvPr/>
        </p:nvGrpSpPr>
        <p:grpSpPr>
          <a:xfrm>
            <a:off x="5130800" y="1612900"/>
            <a:ext cx="2567006" cy="495152"/>
            <a:chOff x="0" y="0"/>
            <a:chExt cx="2567005" cy="495151"/>
          </a:xfrm>
        </p:grpSpPr>
        <p:sp>
          <p:nvSpPr>
            <p:cNvPr id="667" name="Shape 667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sp>
        <p:nvSpPr>
          <p:cNvPr id="670" name="Shape 670"/>
          <p:cNvSpPr/>
          <p:nvPr/>
        </p:nvSpPr>
        <p:spPr>
          <a:xfrm>
            <a:off x="5573205" y="2331492"/>
            <a:ext cx="1663008" cy="1415352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71" name="Shape 671"/>
          <p:cNvSpPr/>
          <p:nvPr/>
        </p:nvSpPr>
        <p:spPr>
          <a:xfrm flipV="1">
            <a:off x="6102844" y="2331491"/>
            <a:ext cx="1" cy="141535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2" name="Shape 672"/>
          <p:cNvSpPr/>
          <p:nvPr/>
        </p:nvSpPr>
        <p:spPr>
          <a:xfrm flipV="1">
            <a:off x="6674343" y="2331490"/>
            <a:ext cx="2" cy="1415353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3" name="Shape 673"/>
          <p:cNvSpPr/>
          <p:nvPr/>
        </p:nvSpPr>
        <p:spPr>
          <a:xfrm>
            <a:off x="5587649" y="2788131"/>
            <a:ext cx="1653308" cy="2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74" name="Shape 674"/>
          <p:cNvSpPr/>
          <p:nvPr/>
        </p:nvSpPr>
        <p:spPr>
          <a:xfrm>
            <a:off x="5587649" y="3300400"/>
            <a:ext cx="1653308" cy="1"/>
          </a:xfrm>
          <a:prstGeom prst="line">
            <a:avLst/>
          </a:prstGeom>
          <a:ln w="25400">
            <a:solidFill>
              <a:schemeClr val="accent1"/>
            </a:solidFill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 dirty="0"/>
          </a:p>
        </p:txBody>
      </p:sp>
      <p:grpSp>
        <p:nvGrpSpPr>
          <p:cNvPr id="677" name="Group 677"/>
          <p:cNvGrpSpPr/>
          <p:nvPr/>
        </p:nvGrpSpPr>
        <p:grpSpPr>
          <a:xfrm>
            <a:off x="4356099" y="4081281"/>
            <a:ext cx="1649879" cy="495154"/>
            <a:chOff x="0" y="0"/>
            <a:chExt cx="1649877" cy="495153"/>
          </a:xfrm>
        </p:grpSpPr>
        <p:sp>
          <p:nvSpPr>
            <p:cNvPr id="675" name="Shape 675"/>
            <p:cNvSpPr/>
            <p:nvPr/>
          </p:nvSpPr>
          <p:spPr>
            <a:xfrm>
              <a:off x="-1" y="-1"/>
              <a:ext cx="1649879" cy="49515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680" name="Group 680"/>
          <p:cNvGrpSpPr/>
          <p:nvPr/>
        </p:nvGrpSpPr>
        <p:grpSpPr>
          <a:xfrm>
            <a:off x="6184899" y="4091547"/>
            <a:ext cx="1649879" cy="495153"/>
            <a:chOff x="0" y="0"/>
            <a:chExt cx="1649877" cy="495151"/>
          </a:xfrm>
        </p:grpSpPr>
        <p:sp>
          <p:nvSpPr>
            <p:cNvPr id="678" name="Shape 67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688" name="Shape 688"/>
          <p:cNvSpPr/>
          <p:nvPr/>
        </p:nvSpPr>
        <p:spPr>
          <a:xfrm>
            <a:off x="7459756" y="2331490"/>
            <a:ext cx="1006043" cy="646331"/>
          </a:xfrm>
          <a:prstGeom prst="rect">
            <a:avLst/>
          </a:prstGeom>
          <a:ln w="12700">
            <a:solidFill>
              <a:srgbClr val="FFFFFF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Per </a:t>
            </a:r>
            <a:r>
              <a:rPr dirty="0" smtClean="0">
                <a:solidFill>
                  <a:srgbClr val="FFFFFF"/>
                </a:solidFill>
              </a:rPr>
              <a:t>grid </a:t>
            </a:r>
            <a:endParaRPr lang="en-US" dirty="0" smtClean="0">
              <a:solidFill>
                <a:srgbClr val="FFFFFF"/>
              </a:solidFill>
            </a:endParaRPr>
          </a:p>
          <a:p>
            <a:r>
              <a:rPr dirty="0" smtClean="0">
                <a:solidFill>
                  <a:srgbClr val="FFFFFF"/>
                </a:solidFill>
              </a:rPr>
              <a:t>= 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89" name="Shape 689"/>
          <p:cNvSpPr/>
          <p:nvPr/>
        </p:nvSpPr>
        <p:spPr>
          <a:xfrm>
            <a:off x="8387325" y="552577"/>
            <a:ext cx="1440457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r>
              <a:rPr dirty="0"/>
              <a:t>point </a:t>
            </a:r>
            <a:r>
              <a:rPr dirty="0" err="1"/>
              <a:t>x,y</a:t>
            </a:r>
            <a:r>
              <a:rPr dirty="0"/>
              <a:t/>
            </a:r>
            <a:br>
              <a:rPr dirty="0"/>
            </a:br>
            <a:r>
              <a:rPr dirty="0" err="1"/>
              <a:t>bbox</a:t>
            </a:r>
            <a:r>
              <a:rPr dirty="0"/>
              <a:t> </a:t>
            </a:r>
            <a:r>
              <a:rPr dirty="0" err="1"/>
              <a:t>w,h</a:t>
            </a:r>
            <a:endParaRPr dirty="0">
              <a:solidFill>
                <a:srgbClr val="FFFFFF"/>
              </a:solidFill>
            </a:endParaRPr>
          </a:p>
          <a:p>
            <a:r>
              <a:rPr lang="en-US" dirty="0" smtClean="0"/>
              <a:t>C</a:t>
            </a:r>
            <a:r>
              <a:rPr dirty="0" smtClean="0"/>
              <a:t>onfidence</a:t>
            </a:r>
            <a:endParaRPr lang="en-US" dirty="0" smtClean="0"/>
          </a:p>
          <a:p>
            <a:r>
              <a:rPr lang="en-US" dirty="0" smtClean="0"/>
              <a:t>=5</a:t>
            </a:r>
            <a:endParaRPr dirty="0"/>
          </a:p>
        </p:txBody>
      </p:sp>
      <p:sp>
        <p:nvSpPr>
          <p:cNvPr id="690" name="Shape 690"/>
          <p:cNvSpPr/>
          <p:nvPr/>
        </p:nvSpPr>
        <p:spPr>
          <a:xfrm>
            <a:off x="8759132" y="5722516"/>
            <a:ext cx="1564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 dirty="0" smtClean="0"/>
              <a:t> </a:t>
            </a:r>
            <a:endParaRPr dirty="0"/>
          </a:p>
        </p:txBody>
      </p:sp>
      <p:sp>
        <p:nvSpPr>
          <p:cNvPr id="691" name="Shape 691"/>
          <p:cNvSpPr/>
          <p:nvPr/>
        </p:nvSpPr>
        <p:spPr>
          <a:xfrm>
            <a:off x="8089947" y="4958545"/>
            <a:ext cx="512269" cy="506836"/>
          </a:xfrm>
          <a:prstGeom prst="rect">
            <a:avLst/>
          </a:prstGeom>
          <a:solidFill>
            <a:srgbClr val="FF0000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8601045" y="4956944"/>
            <a:ext cx="512268" cy="506836"/>
          </a:xfrm>
          <a:prstGeom prst="rect">
            <a:avLst/>
          </a:prstGeom>
          <a:solidFill>
            <a:srgbClr val="98240F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8604334" y="5463272"/>
            <a:ext cx="512268" cy="506835"/>
          </a:xfrm>
          <a:prstGeom prst="rect">
            <a:avLst/>
          </a:prstGeom>
          <a:solidFill>
            <a:srgbClr val="98240F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7575415" y="5458013"/>
            <a:ext cx="512269" cy="506836"/>
          </a:xfrm>
          <a:prstGeom prst="rect">
            <a:avLst/>
          </a:prstGeom>
          <a:solidFill>
            <a:srgbClr val="900F18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7575415" y="5971272"/>
            <a:ext cx="512269" cy="506835"/>
          </a:xfrm>
          <a:prstGeom prst="rect">
            <a:avLst/>
          </a:prstGeom>
          <a:solidFill>
            <a:srgbClr val="900F18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8658524" y="6057316"/>
            <a:ext cx="1564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rPr lang="en-US" dirty="0" smtClean="0"/>
              <a:t> </a:t>
            </a:r>
            <a:endParaRPr dirty="0"/>
          </a:p>
        </p:txBody>
      </p:sp>
      <p:sp>
        <p:nvSpPr>
          <p:cNvPr id="697" name="Shape 697"/>
          <p:cNvSpPr/>
          <p:nvPr/>
        </p:nvSpPr>
        <p:spPr>
          <a:xfrm>
            <a:off x="7578644" y="4961315"/>
            <a:ext cx="512269" cy="506836"/>
          </a:xfrm>
          <a:prstGeom prst="rect">
            <a:avLst/>
          </a:prstGeom>
          <a:solidFill>
            <a:srgbClr val="FF0000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8" name="Shape 698"/>
          <p:cNvSpPr/>
          <p:nvPr/>
        </p:nvSpPr>
        <p:spPr>
          <a:xfrm>
            <a:off x="8092716" y="5467076"/>
            <a:ext cx="512269" cy="506836"/>
          </a:xfrm>
          <a:prstGeom prst="rect">
            <a:avLst/>
          </a:prstGeom>
          <a:solidFill>
            <a:srgbClr val="00B050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699" name="Shape 699"/>
          <p:cNvSpPr/>
          <p:nvPr/>
        </p:nvSpPr>
        <p:spPr>
          <a:xfrm>
            <a:off x="8096799" y="5968609"/>
            <a:ext cx="512269" cy="506836"/>
          </a:xfrm>
          <a:prstGeom prst="rect">
            <a:avLst/>
          </a:prstGeom>
          <a:solidFill>
            <a:srgbClr val="00B050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00" name="Shape 700"/>
          <p:cNvSpPr/>
          <p:nvPr/>
        </p:nvSpPr>
        <p:spPr>
          <a:xfrm>
            <a:off x="8606645" y="5971380"/>
            <a:ext cx="512269" cy="506836"/>
          </a:xfrm>
          <a:prstGeom prst="rect">
            <a:avLst/>
          </a:prstGeom>
          <a:solidFill>
            <a:srgbClr val="98240F"/>
          </a:solidFill>
          <a:ln w="6350">
            <a:solidFill>
              <a:schemeClr val="accent4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1" name="圖片 4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5103" y="4858779"/>
            <a:ext cx="6349240" cy="143514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8528417" y="2338201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805251" y="2328922"/>
            <a:ext cx="2137013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向下箭號 2"/>
          <p:cNvSpPr/>
          <p:nvPr/>
        </p:nvSpPr>
        <p:spPr>
          <a:xfrm>
            <a:off x="8658524" y="1860476"/>
            <a:ext cx="187207" cy="334084"/>
          </a:xfrm>
          <a:prstGeom prst="downArrow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777410" y="1361560"/>
            <a:ext cx="1115047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class (20)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向下箭號 4"/>
          <p:cNvSpPr/>
          <p:nvPr/>
        </p:nvSpPr>
        <p:spPr>
          <a:xfrm>
            <a:off x="10145027" y="1845942"/>
            <a:ext cx="280235" cy="371764"/>
          </a:xfrm>
          <a:prstGeom prst="downArrow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8630368" y="3090547"/>
            <a:ext cx="8265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3x3x30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531905" y="2337705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915583" y="3972361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矩形 58"/>
          <p:cNvSpPr/>
          <p:nvPr/>
        </p:nvSpPr>
        <p:spPr>
          <a:xfrm rot="16200000">
            <a:off x="8579010" y="4342412"/>
            <a:ext cx="2137013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1075888" y="4346472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0568540" y="4281921"/>
            <a:ext cx="43858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loc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矩形 62"/>
          <p:cNvSpPr/>
          <p:nvPr/>
        </p:nvSpPr>
        <p:spPr>
          <a:xfrm rot="16200000">
            <a:off x="9007748" y="4342412"/>
            <a:ext cx="2137013" cy="248347"/>
          </a:xfrm>
          <a:prstGeom prst="rect">
            <a:avLst/>
          </a:prstGeom>
          <a:solidFill>
            <a:srgbClr val="00B0F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267209" y="3972361"/>
            <a:ext cx="19011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*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3" name="直線單箭頭接點 12"/>
          <p:cNvCxnSpPr/>
          <p:nvPr/>
        </p:nvCxnSpPr>
        <p:spPr>
          <a:xfrm flipV="1">
            <a:off x="10044588" y="3746843"/>
            <a:ext cx="699795" cy="3478"/>
          </a:xfrm>
          <a:prstGeom prst="straightConnector1">
            <a:avLst/>
          </a:prstGeom>
          <a:noFill/>
          <a:ln w="15875" cap="rnd">
            <a:solidFill>
              <a:schemeClr val="accent1"/>
            </a:solidFill>
            <a:prstDash val="solid"/>
            <a:round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文字方塊 14"/>
          <p:cNvSpPr txBox="1"/>
          <p:nvPr/>
        </p:nvSpPr>
        <p:spPr>
          <a:xfrm>
            <a:off x="10869874" y="3377981"/>
            <a:ext cx="110863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Maxclass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/>
            </a:r>
            <a:b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‘car’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9166771" y="2337705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9170259" y="2337209"/>
            <a:ext cx="227227" cy="23516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Convolutional predictors for </a:t>
            </a:r>
            <a:r>
              <a:rPr lang="en-US" altLang="zh-TW" dirty="0" smtClean="0"/>
              <a:t>detection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Each added feature layer (or optionally an existing feature layer from the base network) can </a:t>
            </a:r>
            <a:r>
              <a:rPr lang="en-US" altLang="zh-TW" dirty="0">
                <a:solidFill>
                  <a:srgbClr val="FFFF00"/>
                </a:solidFill>
              </a:rPr>
              <a:t>produce a fixed set of detection predictions using a set of convolutional </a:t>
            </a:r>
            <a:r>
              <a:rPr lang="en-US" altLang="zh-TW" dirty="0" smtClean="0">
                <a:solidFill>
                  <a:srgbClr val="FFFF00"/>
                </a:solidFill>
              </a:rPr>
              <a:t>filters</a:t>
            </a: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 smtClean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 smtClean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 smtClean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892" y="3345887"/>
            <a:ext cx="110109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12121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predictors for detection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adds several feature layers to the end of a base network, which predict the offsets to default boxes of </a:t>
            </a:r>
            <a:r>
              <a:rPr lang="en-US" altLang="zh-TW" dirty="0">
                <a:solidFill>
                  <a:srgbClr val="FFFF00"/>
                </a:solidFill>
              </a:rPr>
              <a:t>different scales and aspect ratios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FF00"/>
                </a:solidFill>
              </a:rPr>
              <a:t>their associated </a:t>
            </a:r>
            <a:r>
              <a:rPr lang="en-US" altLang="zh-TW" dirty="0" smtClean="0">
                <a:solidFill>
                  <a:srgbClr val="FFFF00"/>
                </a:solidFill>
              </a:rPr>
              <a:t>confidences</a:t>
            </a:r>
          </a:p>
          <a:p>
            <a:endParaRPr lang="en-US" altLang="zh-TW" dirty="0">
              <a:solidFill>
                <a:srgbClr val="FFFF00"/>
              </a:solidFill>
            </a:endParaRPr>
          </a:p>
          <a:p>
            <a:r>
              <a:rPr lang="en-US" altLang="zh-TW" dirty="0"/>
              <a:t>For a feature layer of size m × n with p channels, the basic element for predicting parameters of a potential </a:t>
            </a:r>
            <a:r>
              <a:rPr lang="en-US" altLang="zh-TW" dirty="0">
                <a:solidFill>
                  <a:srgbClr val="FFFF00"/>
                </a:solidFill>
              </a:rPr>
              <a:t>detection is a 3 × 3 × p small kernel that produces either a score for a category</a:t>
            </a:r>
            <a:r>
              <a:rPr lang="en-US" altLang="zh-TW" dirty="0"/>
              <a:t>, or </a:t>
            </a:r>
            <a:r>
              <a:rPr lang="en-US" altLang="zh-TW" dirty="0">
                <a:solidFill>
                  <a:srgbClr val="FFFF00"/>
                </a:solidFill>
              </a:rPr>
              <a:t>a shape offset relative to the default box coordinates</a:t>
            </a:r>
            <a:r>
              <a:rPr lang="en-US" altLang="zh-TW" dirty="0"/>
              <a:t>. </a:t>
            </a:r>
          </a:p>
          <a:p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50766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Convolutional predictors for detection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At each of the m × n locations where the kernel is applied</a:t>
            </a:r>
            <a:r>
              <a:rPr lang="en-US" altLang="zh-TW" dirty="0" smtClean="0">
                <a:solidFill>
                  <a:srgbClr val="FFFF00"/>
                </a:solidFill>
              </a:rPr>
              <a:t>, it produces an output value. The bounding box offset output values are measured relative to a </a:t>
            </a:r>
            <a:r>
              <a:rPr lang="en-US" altLang="zh-TW" dirty="0" err="1" smtClean="0">
                <a:solidFill>
                  <a:srgbClr val="FFFF00"/>
                </a:solidFill>
              </a:rPr>
              <a:t>defaultbox</a:t>
            </a:r>
            <a:r>
              <a:rPr lang="en-US" altLang="zh-TW" dirty="0" smtClean="0">
                <a:solidFill>
                  <a:srgbClr val="FFFF00"/>
                </a:solidFill>
              </a:rPr>
              <a:t> position relative to </a:t>
            </a:r>
            <a:r>
              <a:rPr lang="en-US" altLang="zh-TW" u="sng" dirty="0" smtClean="0">
                <a:solidFill>
                  <a:srgbClr val="FFFF00"/>
                </a:solidFill>
              </a:rPr>
              <a:t>each feature </a:t>
            </a:r>
            <a:r>
              <a:rPr lang="en-US" altLang="zh-TW" dirty="0" smtClean="0">
                <a:solidFill>
                  <a:srgbClr val="FFFF00"/>
                </a:solidFill>
              </a:rPr>
              <a:t>map location 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cf</a:t>
            </a:r>
            <a:r>
              <a:rPr lang="en-US" altLang="zh-TW" dirty="0" smtClean="0"/>
              <a:t> the architecture of YOLO[5] that uses an intermediate </a:t>
            </a:r>
            <a:r>
              <a:rPr lang="en-US" altLang="zh-TW" dirty="0" smtClean="0">
                <a:solidFill>
                  <a:srgbClr val="FFFF00"/>
                </a:solidFill>
              </a:rPr>
              <a:t>fully connected layer instead of a convolutional filter </a:t>
            </a:r>
            <a:r>
              <a:rPr lang="en-US" altLang="zh-TW" dirty="0" smtClean="0"/>
              <a:t>for this step)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074" y="3719205"/>
            <a:ext cx="10829925" cy="244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9573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Default boxes and aspect ratios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the </a:t>
            </a:r>
            <a:r>
              <a:rPr lang="en-US" altLang="zh-TW" dirty="0"/>
              <a:t>position of </a:t>
            </a:r>
            <a:r>
              <a:rPr lang="en-US" altLang="zh-TW" dirty="0">
                <a:solidFill>
                  <a:srgbClr val="FFFF00"/>
                </a:solidFill>
              </a:rPr>
              <a:t>each box relative to its corresponding cell is fixed</a:t>
            </a:r>
            <a:r>
              <a:rPr lang="en-US" altLang="zh-TW" dirty="0"/>
              <a:t>. </a:t>
            </a:r>
            <a:endParaRPr lang="en-US" altLang="zh-TW" dirty="0" smtClean="0"/>
          </a:p>
          <a:p>
            <a:r>
              <a:rPr lang="en-US" altLang="zh-TW" dirty="0" smtClean="0"/>
              <a:t>At </a:t>
            </a:r>
            <a:r>
              <a:rPr lang="en-US" altLang="zh-TW" dirty="0"/>
              <a:t>each feature map cell, we predict the </a:t>
            </a:r>
            <a:r>
              <a:rPr lang="en-US" altLang="zh-TW" dirty="0">
                <a:solidFill>
                  <a:srgbClr val="FFFF00"/>
                </a:solidFill>
              </a:rPr>
              <a:t>offsets relative to the default box shapes in the cell</a:t>
            </a:r>
            <a:r>
              <a:rPr lang="en-US" altLang="zh-TW" dirty="0"/>
              <a:t>, as well as the per-class scores that indicate the presence of a class instance in each of those </a:t>
            </a:r>
            <a:r>
              <a:rPr lang="en-US" altLang="zh-TW" dirty="0" smtClean="0"/>
              <a:t>boxes</a:t>
            </a:r>
          </a:p>
          <a:p>
            <a:r>
              <a:rPr lang="en-US" altLang="zh-TW" dirty="0"/>
              <a:t>we compute </a:t>
            </a:r>
            <a:r>
              <a:rPr lang="en-US" altLang="zh-TW" dirty="0">
                <a:solidFill>
                  <a:srgbClr val="FFFF00"/>
                </a:solidFill>
              </a:rPr>
              <a:t>c class scores </a:t>
            </a:r>
            <a:r>
              <a:rPr lang="en-US" altLang="zh-TW" dirty="0"/>
              <a:t>and the 4 </a:t>
            </a:r>
            <a:r>
              <a:rPr lang="en-US" altLang="zh-TW" dirty="0">
                <a:solidFill>
                  <a:srgbClr val="FFFF00"/>
                </a:solidFill>
              </a:rPr>
              <a:t>offsets relative to the original default box shape</a:t>
            </a:r>
            <a:r>
              <a:rPr lang="en-US" altLang="zh-TW" dirty="0"/>
              <a:t>. This results in a total of </a:t>
            </a:r>
            <a:r>
              <a:rPr lang="en-US" altLang="zh-TW" dirty="0">
                <a:solidFill>
                  <a:srgbClr val="FFFF00"/>
                </a:solidFill>
              </a:rPr>
              <a:t>(c + 4)k filters </a:t>
            </a:r>
            <a:r>
              <a:rPr lang="en-US" altLang="zh-TW" dirty="0"/>
              <a:t>that are applied around each location in the feature map, yielding </a:t>
            </a:r>
            <a:r>
              <a:rPr lang="en-US" altLang="zh-TW" dirty="0">
                <a:solidFill>
                  <a:srgbClr val="FFFF00"/>
                </a:solidFill>
              </a:rPr>
              <a:t>(c + 4)</a:t>
            </a:r>
            <a:r>
              <a:rPr lang="en-US" altLang="zh-TW" dirty="0" err="1">
                <a:solidFill>
                  <a:srgbClr val="FFFF00"/>
                </a:solidFill>
              </a:rPr>
              <a:t>kmn</a:t>
            </a:r>
            <a:r>
              <a:rPr lang="en-US" altLang="zh-TW" dirty="0">
                <a:solidFill>
                  <a:srgbClr val="FFFF00"/>
                </a:solidFill>
              </a:rPr>
              <a:t> outputs for a m × n feature </a:t>
            </a:r>
            <a:r>
              <a:rPr lang="en-US" altLang="zh-TW" dirty="0" smtClean="0">
                <a:solidFill>
                  <a:srgbClr val="FFFF00"/>
                </a:solidFill>
              </a:rPr>
              <a:t>map</a:t>
            </a:r>
          </a:p>
          <a:p>
            <a:r>
              <a:rPr lang="en-US" altLang="zh-TW" dirty="0" smtClean="0">
                <a:solidFill>
                  <a:srgbClr val="FFFF00"/>
                </a:solidFill>
              </a:rPr>
              <a:t>apply </a:t>
            </a:r>
            <a:r>
              <a:rPr lang="en-US" altLang="zh-TW" dirty="0">
                <a:solidFill>
                  <a:srgbClr val="FFFF00"/>
                </a:solidFill>
              </a:rPr>
              <a:t>them to several feature maps of different resolutions</a:t>
            </a:r>
            <a:r>
              <a:rPr lang="en-US" altLang="zh-TW" dirty="0"/>
              <a:t>. Allowing different default box shapes in several feature maps </a:t>
            </a:r>
            <a:r>
              <a:rPr lang="en-US" altLang="zh-TW" dirty="0">
                <a:solidFill>
                  <a:srgbClr val="FFFF00"/>
                </a:solidFill>
              </a:rPr>
              <a:t>let us efficiently discretize the space of possible output box shapes.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8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DenseNet  </a:t>
            </a:r>
            <a:r>
              <a:rPr sz="1400"/>
              <a:t>cvpr2017 best paper</a:t>
            </a:r>
          </a:p>
        </p:txBody>
      </p:sp>
      <p:sp>
        <p:nvSpPr>
          <p:cNvPr id="207" name="Shape 207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Idea from stochastic depth regularization of residual networks (eccv 2016)</a:t>
            </a:r>
          </a:p>
          <a:p>
            <a:pPr marL="0" indent="0">
              <a:buSzTx/>
              <a:buNone/>
            </a:pPr>
            <a:r>
              <a:t>	training of deep residual networks </a:t>
            </a:r>
            <a:r>
              <a:rPr>
                <a:solidFill>
                  <a:srgbClr val="E43617"/>
                </a:solidFill>
              </a:rPr>
              <a:t>by dropping layers randomly during training</a:t>
            </a:r>
            <a:r>
              <a:t>. This shows that not all layers may be needed and highlights that there is a great amount of </a:t>
            </a:r>
            <a:r>
              <a:rPr>
                <a:solidFill>
                  <a:schemeClr val="accent6"/>
                </a:solidFill>
              </a:rPr>
              <a:t>redundancy</a:t>
            </a:r>
            <a:r>
              <a:t> in deep (residual) networks. Our paper was partly inspired by that observation</a:t>
            </a:r>
          </a:p>
          <a:p>
            <a:pPr marL="0" indent="0">
              <a:buSzTx/>
              <a:buNone/>
            </a:pPr>
            <a:endParaRPr/>
          </a:p>
          <a:p>
            <a:pPr marL="0" indent="0">
              <a:buSzTx/>
              <a:buNone/>
              <a:defRPr sz="2800">
                <a:solidFill>
                  <a:srgbClr val="FFFF00"/>
                </a:solidFill>
              </a:defRPr>
            </a:pPr>
            <a:r>
              <a:t>Feature map reuse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Default anchor </a:t>
            </a:r>
            <a:r>
              <a:rPr lang="en-US" altLang="zh-TW" dirty="0" smtClean="0"/>
              <a:t>boxes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版面配置區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TW" dirty="0" smtClean="0"/>
                  <a:t>an </a:t>
                </a:r>
                <a:r>
                  <a:rPr lang="en-US" altLang="zh-TW" dirty="0"/>
                  <a:t>anchor box can have </a:t>
                </a:r>
                <a:r>
                  <a:rPr lang="en-US" altLang="zh-TW" dirty="0" err="1"/>
                  <a:t>arbituary</a:t>
                </a:r>
                <a:r>
                  <a:rPr lang="en-US" altLang="zh-TW" dirty="0"/>
                  <a:t> shape, we sample a set of anchor boxes as </a:t>
                </a:r>
                <a:r>
                  <a:rPr lang="en-US" altLang="zh-TW" dirty="0" smtClean="0"/>
                  <a:t>the candidate.</a:t>
                </a:r>
              </a:p>
              <a:p>
                <a:r>
                  <a:rPr lang="en-US" altLang="zh-TW" dirty="0" smtClean="0"/>
                  <a:t> </a:t>
                </a:r>
                <a:r>
                  <a:rPr lang="en-US" altLang="zh-TW" dirty="0"/>
                  <a:t>In particular, for each pixel, we sample multiple boxes centered at this pixel but have various sizes and </a:t>
                </a:r>
                <a:r>
                  <a:rPr lang="en-US" altLang="zh-TW" dirty="0" smtClean="0"/>
                  <a:t>ratios.</a:t>
                </a:r>
              </a:p>
              <a:p>
                <a:r>
                  <a:rPr lang="en-US" altLang="zh-TW" dirty="0" smtClean="0"/>
                  <a:t>Assume the input size is w x  h   </a:t>
                </a:r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for size s(0,1], the generated box shape will be </a:t>
                </a:r>
                <a:r>
                  <a:rPr lang="en-US" altLang="zh-TW" dirty="0" err="1" smtClean="0"/>
                  <a:t>ws</a:t>
                </a:r>
                <a:r>
                  <a:rPr lang="en-US" altLang="zh-TW" dirty="0" smtClean="0"/>
                  <a:t> x </a:t>
                </a:r>
                <a:r>
                  <a:rPr lang="en-US" altLang="zh-TW" dirty="0" err="1" smtClean="0"/>
                  <a:t>hs</a:t>
                </a: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for ratio r &gt; 0 ,the  generated box shape will be w</a:t>
                </a:r>
                <a:r>
                  <a:rPr lang="zh-TW" altLang="en-US" dirty="0"/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 smtClean="0"/>
                  <a:t> x  h / </a:t>
                </a:r>
                <a14:m>
                  <m:oMath xmlns:m="http://schemas.openxmlformats.org/officeDocument/2006/math">
                    <m:r>
                      <a:rPr lang="zh-TW" altLang="en-US" i="1">
                        <a:latin typeface="Cambria Math" panose="02040503050406030204" pitchFamily="18" charset="0"/>
                      </a:rPr>
                      <m:t>√</m:t>
                    </m:r>
                    <m:r>
                      <a:rPr lang="en-US" altLang="zh-TW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altLang="zh-TW" dirty="0"/>
                  <a:t> </a:t>
                </a:r>
                <a:endParaRPr lang="en-US" altLang="zh-TW" dirty="0" smtClean="0"/>
              </a:p>
              <a:p>
                <a:pPr marL="0" indent="0">
                  <a:buNone/>
                </a:pPr>
                <a:r>
                  <a:rPr lang="en-US" altLang="zh-TW" dirty="0"/>
                  <a:t> </a:t>
                </a:r>
                <a:r>
                  <a:rPr lang="en-US" altLang="zh-TW" dirty="0" smtClean="0"/>
                  <a:t>     </a:t>
                </a:r>
                <a:endParaRPr lang="en-US" altLang="zh-TW" dirty="0"/>
              </a:p>
              <a:p>
                <a:endParaRPr lang="zh-TW" altLang="en-US" dirty="0"/>
              </a:p>
            </p:txBody>
          </p:sp>
        </mc:Choice>
        <mc:Fallback xmlns="">
          <p:sp>
            <p:nvSpPr>
              <p:cNvPr id="3" name="文字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482910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Default anchor boxes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accepts n size and  m ratios to generate </a:t>
            </a:r>
            <a:r>
              <a:rPr lang="en-US" altLang="zh-TW" dirty="0" err="1" smtClean="0"/>
              <a:t>n+m</a:t>
            </a:r>
            <a:r>
              <a:rPr lang="en-US" altLang="zh-TW" dirty="0" smtClean="0"/>
              <a:t> -1</a:t>
            </a:r>
            <a:r>
              <a:rPr lang="zh-TW" altLang="en-US" dirty="0"/>
              <a:t> </a:t>
            </a:r>
            <a:r>
              <a:rPr lang="en-US" altLang="zh-TW" dirty="0" smtClean="0"/>
              <a:t>boxes for each pixel</a:t>
            </a:r>
          </a:p>
          <a:p>
            <a:r>
              <a:rPr lang="en-US" altLang="zh-TW" dirty="0" smtClean="0"/>
              <a:t>First I boxes are generated from sizes[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], ratio[0] if 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 &lt;= n,  otherwise size[0],ratios[</a:t>
            </a:r>
            <a:r>
              <a:rPr lang="en-US" altLang="zh-TW" dirty="0" err="1" smtClean="0"/>
              <a:t>i</a:t>
            </a:r>
            <a:r>
              <a:rPr lang="en-US" altLang="zh-TW" dirty="0" smtClean="0"/>
              <a:t>-n] </a:t>
            </a:r>
          </a:p>
          <a:p>
            <a:r>
              <a:rPr lang="en-US" altLang="zh-TW" dirty="0" smtClean="0"/>
              <a:t>Size [0.5,0.25,0.1] ratio[1 ,2, 0.5] =&gt; [0.5,1] [0.25,1] [1,1][0.5,2][0.5,0.5]</a:t>
            </a:r>
          </a:p>
          <a:p>
            <a:r>
              <a:rPr lang="en-US" altLang="zh-TW" dirty="0" smtClean="0"/>
              <a:t>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858" y="4405927"/>
            <a:ext cx="2438400" cy="235267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4254366" y="4726004"/>
            <a:ext cx="457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6258" y="4405927"/>
            <a:ext cx="5486400" cy="1009650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9145" y="5582264"/>
            <a:ext cx="50006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52180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Predict bounding box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Transfer the current default(anchor) box to correct bounding box (delta location)</a:t>
            </a:r>
          </a:p>
          <a:p>
            <a:r>
              <a:rPr lang="en-US" altLang="zh-TW" dirty="0" smtClean="0"/>
              <a:t>Assume b is one of the sampled default box while Y is the ground truth</a:t>
            </a:r>
            <a:br>
              <a:rPr lang="en-US" altLang="zh-TW" dirty="0" smtClean="0"/>
            </a:br>
            <a:r>
              <a:rPr lang="en-US" altLang="zh-TW" dirty="0" smtClean="0"/>
              <a:t>want to predict the delta locations delta(</a:t>
            </a:r>
            <a:r>
              <a:rPr lang="en-US" altLang="zh-TW" dirty="0" err="1" smtClean="0"/>
              <a:t>Y,b</a:t>
            </a:r>
            <a:r>
              <a:rPr lang="en-US" altLang="zh-TW" dirty="0" smtClean="0"/>
              <a:t>) , which is a 4-lenth vector</a:t>
            </a:r>
          </a:p>
          <a:p>
            <a:r>
              <a:rPr lang="en-US" altLang="zh-TW" dirty="0" smtClean="0"/>
              <a:t>[</a:t>
            </a:r>
            <a:r>
              <a:rPr lang="en-US" altLang="zh-TW" dirty="0" err="1" smtClean="0"/>
              <a:t>t_x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t_y</a:t>
            </a:r>
            <a:r>
              <a:rPr lang="en-US" altLang="zh-TW" dirty="0" smtClean="0"/>
              <a:t> , </a:t>
            </a:r>
            <a:r>
              <a:rPr lang="en-US" altLang="zh-TW" dirty="0" err="1" smtClean="0"/>
              <a:t>t_width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t_height</a:t>
            </a:r>
            <a:r>
              <a:rPr lang="en-US" altLang="zh-TW" dirty="0" smtClean="0"/>
              <a:t> ]</a:t>
            </a:r>
            <a:br>
              <a:rPr lang="en-US" altLang="zh-TW" dirty="0" smtClean="0"/>
            </a:br>
            <a:r>
              <a:rPr lang="en-US" altLang="zh-TW" dirty="0" err="1" smtClean="0"/>
              <a:t>t_x</a:t>
            </a:r>
            <a:r>
              <a:rPr lang="en-US" altLang="zh-TW" dirty="0" smtClean="0"/>
              <a:t> = (</a:t>
            </a:r>
            <a:r>
              <a:rPr lang="en-US" altLang="zh-TW" dirty="0" err="1" smtClean="0"/>
              <a:t>Y_x</a:t>
            </a:r>
            <a:r>
              <a:rPr lang="en-US" altLang="zh-TW" dirty="0" smtClean="0"/>
              <a:t> - </a:t>
            </a:r>
            <a:r>
              <a:rPr lang="en-US" altLang="zh-TW" dirty="0" err="1" smtClean="0"/>
              <a:t>b_x</a:t>
            </a:r>
            <a:r>
              <a:rPr lang="en-US" altLang="zh-TW" dirty="0" smtClean="0"/>
              <a:t>) / </a:t>
            </a:r>
            <a:r>
              <a:rPr lang="en-US" altLang="zh-TW" dirty="0" err="1" smtClean="0"/>
              <a:t>b_width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t_y</a:t>
            </a:r>
            <a:r>
              <a:rPr lang="en-US" altLang="zh-TW" dirty="0" smtClean="0"/>
              <a:t> = (</a:t>
            </a:r>
            <a:r>
              <a:rPr lang="en-US" altLang="zh-TW" dirty="0" err="1" smtClean="0"/>
              <a:t>Y_y</a:t>
            </a:r>
            <a:r>
              <a:rPr lang="en-US" altLang="zh-TW" dirty="0"/>
              <a:t> </a:t>
            </a:r>
            <a:r>
              <a:rPr lang="en-US" altLang="zh-TW" dirty="0" smtClean="0"/>
              <a:t>– </a:t>
            </a:r>
            <a:r>
              <a:rPr lang="en-US" altLang="zh-TW" dirty="0" err="1" smtClean="0"/>
              <a:t>b_y</a:t>
            </a:r>
            <a:r>
              <a:rPr lang="en-US" altLang="zh-TW" dirty="0" smtClean="0"/>
              <a:t>) / </a:t>
            </a:r>
            <a:r>
              <a:rPr lang="en-US" altLang="zh-TW" dirty="0" err="1" smtClean="0"/>
              <a:t>b_height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err="1" smtClean="0"/>
              <a:t>t_width</a:t>
            </a:r>
            <a:r>
              <a:rPr lang="en-US" altLang="zh-TW" dirty="0" smtClean="0"/>
              <a:t> = (</a:t>
            </a:r>
            <a:r>
              <a:rPr lang="en-US" altLang="zh-TW" dirty="0" err="1" smtClean="0"/>
              <a:t>Y_width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b_width</a:t>
            </a:r>
            <a:r>
              <a:rPr lang="en-US" altLang="zh-TW" dirty="0" smtClean="0"/>
              <a:t>) / </a:t>
            </a:r>
            <a:r>
              <a:rPr lang="en-US" altLang="zh-TW" dirty="0" err="1" smtClean="0"/>
              <a:t>b_width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err="1" smtClean="0"/>
              <a:t>t_height</a:t>
            </a:r>
            <a:r>
              <a:rPr lang="en-US" altLang="zh-TW" dirty="0" smtClean="0"/>
              <a:t> = (</a:t>
            </a:r>
            <a:r>
              <a:rPr lang="en-US" altLang="zh-TW" dirty="0" err="1" smtClean="0"/>
              <a:t>Y_height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b_height</a:t>
            </a:r>
            <a:r>
              <a:rPr lang="en-US" altLang="zh-TW" dirty="0" smtClean="0"/>
              <a:t>) / </a:t>
            </a:r>
            <a:r>
              <a:rPr lang="en-US" altLang="zh-TW" dirty="0" err="1" smtClean="0"/>
              <a:t>b_height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Ouput</a:t>
            </a:r>
            <a:r>
              <a:rPr lang="en-US" altLang="zh-TW" dirty="0" smtClean="0"/>
              <a:t> channel = </a:t>
            </a:r>
            <a:r>
              <a:rPr lang="en-US" altLang="zh-TW" dirty="0" err="1" smtClean="0"/>
              <a:t>num_anchor</a:t>
            </a:r>
            <a:r>
              <a:rPr lang="en-US" altLang="zh-TW" dirty="0" smtClean="0"/>
              <a:t> box * 4</a:t>
            </a:r>
          </a:p>
          <a:p>
            <a:r>
              <a:rPr lang="en-US" altLang="zh-TW" dirty="0" smtClean="0"/>
              <a:t>A-</a:t>
            </a:r>
            <a:r>
              <a:rPr lang="en-US" altLang="zh-TW" dirty="0" err="1" smtClean="0"/>
              <a:t>th</a:t>
            </a:r>
            <a:r>
              <a:rPr lang="en-US" altLang="zh-TW" dirty="0" smtClean="0"/>
              <a:t> box  =&gt; a *4 ~ a *4+3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2923118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Predict </a:t>
            </a:r>
            <a:r>
              <a:rPr lang="en-US" altLang="zh-TW" dirty="0" smtClean="0"/>
              <a:t>classes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For each anchor box ,we want to predict the associated class label</a:t>
            </a:r>
          </a:p>
          <a:p>
            <a:r>
              <a:rPr lang="en-US" altLang="zh-TW" dirty="0" smtClean="0"/>
              <a:t>This prediction by using convolution layer . Choose a kernel of size3x3 padding 1</a:t>
            </a:r>
            <a:br>
              <a:rPr lang="en-US" altLang="zh-TW" dirty="0" smtClean="0"/>
            </a:br>
            <a:r>
              <a:rPr lang="en-US" altLang="zh-TW" dirty="0" smtClean="0"/>
              <a:t>=&gt; input size = output size </a:t>
            </a:r>
          </a:p>
          <a:p>
            <a:r>
              <a:rPr lang="en-US" altLang="zh-TW" dirty="0" smtClean="0">
                <a:solidFill>
                  <a:srgbClr val="FFFF00"/>
                </a:solidFill>
              </a:rPr>
              <a:t>The confidence scores for the anchor box class labels are stored in channels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944333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classes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Output channels = </a:t>
            </a:r>
            <a:r>
              <a:rPr lang="en-US" altLang="zh-TW" dirty="0" err="1" smtClean="0"/>
              <a:t>num_anchors</a:t>
            </a:r>
            <a:r>
              <a:rPr lang="en-US" altLang="zh-TW" dirty="0" smtClean="0"/>
              <a:t> * (</a:t>
            </a:r>
            <a:r>
              <a:rPr lang="en-US" altLang="zh-TW" dirty="0" err="1" smtClean="0"/>
              <a:t>num_classes</a:t>
            </a:r>
            <a:r>
              <a:rPr lang="en-US" altLang="zh-TW" dirty="0" smtClean="0"/>
              <a:t> + 1 )</a:t>
            </a:r>
          </a:p>
          <a:p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032933" y="4250267"/>
            <a:ext cx="1507067" cy="1473200"/>
          </a:xfrm>
          <a:prstGeom prst="rect">
            <a:avLst/>
          </a:prstGeom>
          <a:solidFill>
            <a:srgbClr val="92D050"/>
          </a:solidFill>
          <a:ln w="15875" cap="rnd">
            <a:solidFill>
              <a:schemeClr val="bg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69067" y="5249333"/>
            <a:ext cx="118534" cy="118534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7" name="直線接點 6"/>
          <p:cNvCxnSpPr/>
          <p:nvPr/>
        </p:nvCxnSpPr>
        <p:spPr>
          <a:xfrm flipV="1">
            <a:off x="2387601" y="4385734"/>
            <a:ext cx="761999" cy="863599"/>
          </a:xfrm>
          <a:prstGeom prst="lin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" name="直線接點 8"/>
          <p:cNvCxnSpPr/>
          <p:nvPr/>
        </p:nvCxnSpPr>
        <p:spPr>
          <a:xfrm>
            <a:off x="2387601" y="5384800"/>
            <a:ext cx="702732" cy="669181"/>
          </a:xfrm>
          <a:prstGeom prst="lin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" name="矩形 10"/>
          <p:cNvSpPr/>
          <p:nvPr/>
        </p:nvSpPr>
        <p:spPr>
          <a:xfrm>
            <a:off x="3327401" y="4516810"/>
            <a:ext cx="567267" cy="58012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58635" y="4669210"/>
            <a:ext cx="567267" cy="58012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585637" y="4855477"/>
            <a:ext cx="567267" cy="58012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12639" y="5041744"/>
            <a:ext cx="567267" cy="58012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839642" y="5162472"/>
            <a:ext cx="567267" cy="58012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996273" y="5330842"/>
            <a:ext cx="567267" cy="580123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5554133" y="4669210"/>
            <a:ext cx="594008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Anchor  * (</a:t>
            </a:r>
            <a:r>
              <a:rPr lang="en-US" altLang="zh-TW" dirty="0" err="1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num_class</a:t>
            </a:r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+ 1)    =&gt;  background score</a:t>
            </a:r>
            <a:b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</a:br>
            <a:r>
              <a:rPr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Anchor  * </a:t>
            </a:r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(</a:t>
            </a:r>
            <a:r>
              <a:rPr lang="en-US" altLang="zh-TW" dirty="0" err="1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num_class</a:t>
            </a:r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10000"/>
                    <a:lumOff val="90000"/>
                  </a:schemeClr>
                </a:solidFill>
              </a:rPr>
              <a:t>+ </a:t>
            </a:r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1)+1+b   =&gt; b-</a:t>
            </a:r>
            <a:r>
              <a:rPr lang="en-US" altLang="zh-TW" dirty="0" err="1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th</a:t>
            </a:r>
            <a:r>
              <a:rPr lang="en-US" altLang="zh-TW" dirty="0" smtClean="0">
                <a:solidFill>
                  <a:schemeClr val="bg1">
                    <a:lumMod val="10000"/>
                    <a:lumOff val="90000"/>
                  </a:schemeClr>
                </a:solidFill>
              </a:rPr>
              <a:t> object score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sym typeface="Century Gothic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3377834" y="4119569"/>
            <a:ext cx="1429235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( I ,j ,output)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tx2">
                  <a:lumMod val="20000"/>
                  <a:lumOff val="80000"/>
                </a:schemeClr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3828914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Training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key difference between training SSD and training a typical detector that </a:t>
            </a:r>
            <a:r>
              <a:rPr lang="en-US" altLang="zh-TW" dirty="0">
                <a:solidFill>
                  <a:srgbClr val="FFFF00"/>
                </a:solidFill>
              </a:rPr>
              <a:t>uses region proposals, is that ground truth information needs to be assigned to specific outputs in the fixed set of detector outputs</a:t>
            </a:r>
            <a:r>
              <a:rPr lang="en-US" altLang="zh-TW" dirty="0"/>
              <a:t>. Some version of this is also required for training in YOLO[5] and for the region proposal stage of Faster R-CNN</a:t>
            </a:r>
          </a:p>
          <a:p>
            <a:r>
              <a:rPr lang="en-US" altLang="zh-TW" dirty="0" smtClean="0"/>
              <a:t>Training </a:t>
            </a:r>
            <a:r>
              <a:rPr lang="en-US" altLang="zh-TW" dirty="0"/>
              <a:t>also involves choosing the set </a:t>
            </a:r>
            <a:r>
              <a:rPr lang="en-US" altLang="zh-TW" dirty="0">
                <a:solidFill>
                  <a:srgbClr val="FFFF00"/>
                </a:solidFill>
              </a:rPr>
              <a:t>of default boxes and scales for detection as well as the hard negative mining</a:t>
            </a:r>
            <a:r>
              <a:rPr lang="en-US" altLang="zh-TW" dirty="0"/>
              <a:t> and </a:t>
            </a:r>
            <a:r>
              <a:rPr lang="en-US" altLang="zh-TW" dirty="0">
                <a:solidFill>
                  <a:srgbClr val="FFFF00"/>
                </a:solidFill>
              </a:rPr>
              <a:t>data augmentation strategies.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898888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SSD</a:t>
            </a:r>
          </a:p>
        </p:txBody>
      </p:sp>
      <p:grpSp>
        <p:nvGrpSpPr>
          <p:cNvPr id="705" name="Group 705"/>
          <p:cNvGrpSpPr/>
          <p:nvPr/>
        </p:nvGrpSpPr>
        <p:grpSpPr>
          <a:xfrm>
            <a:off x="94402" y="1933658"/>
            <a:ext cx="4064643" cy="927529"/>
            <a:chOff x="0" y="0"/>
            <a:chExt cx="4030629" cy="1828651"/>
          </a:xfrm>
        </p:grpSpPr>
        <p:sp>
          <p:nvSpPr>
            <p:cNvPr id="703" name="Shape 703"/>
            <p:cNvSpPr/>
            <p:nvPr/>
          </p:nvSpPr>
          <p:spPr>
            <a:xfrm>
              <a:off x="-1" y="0"/>
              <a:ext cx="4030631" cy="18286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04" name="Shape 704"/>
            <p:cNvSpPr/>
            <p:nvPr/>
          </p:nvSpPr>
          <p:spPr>
            <a:xfrm>
              <a:off x="-1" y="449505"/>
              <a:ext cx="4030631" cy="929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rPr dirty="0"/>
                <a:t>1.classification = object_class+1(background)</a:t>
              </a:r>
              <a:endParaRPr dirty="0">
                <a:solidFill>
                  <a:srgbClr val="FFFFFF"/>
                </a:solidFill>
              </a:endParaRPr>
            </a:p>
            <a:p>
              <a:r>
                <a:rPr dirty="0"/>
                <a:t>2.muti scale detection</a:t>
              </a:r>
            </a:p>
          </p:txBody>
        </p:sp>
      </p:grpSp>
      <p:pic>
        <p:nvPicPr>
          <p:cNvPr id="706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90276" y="36692"/>
            <a:ext cx="2579707" cy="142805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712" name="Group 712"/>
          <p:cNvGrpSpPr/>
          <p:nvPr/>
        </p:nvGrpSpPr>
        <p:grpSpPr>
          <a:xfrm>
            <a:off x="7543798" y="2262556"/>
            <a:ext cx="1649879" cy="495153"/>
            <a:chOff x="0" y="0"/>
            <a:chExt cx="1649877" cy="495151"/>
          </a:xfrm>
        </p:grpSpPr>
        <p:sp>
          <p:nvSpPr>
            <p:cNvPr id="710" name="Shape 710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1" name="Shape 711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sp>
        <p:nvSpPr>
          <p:cNvPr id="713" name="Shape 713"/>
          <p:cNvSpPr/>
          <p:nvPr/>
        </p:nvSpPr>
        <p:spPr>
          <a:xfrm>
            <a:off x="5779301" y="2262557"/>
            <a:ext cx="1270002" cy="1270002"/>
          </a:xfrm>
          <a:prstGeom prst="rect">
            <a:avLst/>
          </a:prstGeom>
          <a:solidFill>
            <a:srgbClr val="FFFFFF"/>
          </a:solidFill>
          <a:ln w="762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16" name="Group 716"/>
          <p:cNvGrpSpPr/>
          <p:nvPr/>
        </p:nvGrpSpPr>
        <p:grpSpPr>
          <a:xfrm>
            <a:off x="7543800" y="2984896"/>
            <a:ext cx="1649879" cy="495152"/>
            <a:chOff x="0" y="0"/>
            <a:chExt cx="1649877" cy="495151"/>
          </a:xfrm>
        </p:grpSpPr>
        <p:sp>
          <p:nvSpPr>
            <p:cNvPr id="714" name="Shape 714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717" name="Shape 717"/>
          <p:cNvSpPr/>
          <p:nvPr/>
        </p:nvSpPr>
        <p:spPr>
          <a:xfrm>
            <a:off x="6219585" y="2574451"/>
            <a:ext cx="358925" cy="64621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6061107" y="2766259"/>
            <a:ext cx="706390" cy="262599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21" name="Group 721"/>
          <p:cNvGrpSpPr/>
          <p:nvPr/>
        </p:nvGrpSpPr>
        <p:grpSpPr>
          <a:xfrm>
            <a:off x="5096626" y="3782641"/>
            <a:ext cx="2567006" cy="495153"/>
            <a:chOff x="0" y="0"/>
            <a:chExt cx="2567005" cy="495151"/>
          </a:xfrm>
          <a:solidFill>
            <a:srgbClr val="00B050"/>
          </a:solidFill>
        </p:grpSpPr>
        <p:sp>
          <p:nvSpPr>
            <p:cNvPr id="719" name="Shape 719"/>
            <p:cNvSpPr/>
            <p:nvPr/>
          </p:nvSpPr>
          <p:spPr>
            <a:xfrm>
              <a:off x="0" y="0"/>
              <a:ext cx="2567006" cy="495152"/>
            </a:xfrm>
            <a:prstGeom prst="rect">
              <a:avLst/>
            </a:prstGeom>
            <a:grpFill/>
            <a:ln w="12700" cap="flat">
              <a:solidFill>
                <a:srgbClr val="00B050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0" y="62156"/>
              <a:ext cx="2567006" cy="370841"/>
            </a:xfrm>
            <a:prstGeom prst="rect">
              <a:avLst/>
            </a:prstGeom>
            <a:grpFill/>
            <a:ln w="12700" cap="flat">
              <a:solidFill>
                <a:srgbClr val="00B050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Convs</a:t>
              </a:r>
            </a:p>
          </p:txBody>
        </p:sp>
      </p:grpSp>
      <p:sp>
        <p:nvSpPr>
          <p:cNvPr id="722" name="Shape 722"/>
          <p:cNvSpPr/>
          <p:nvPr/>
        </p:nvSpPr>
        <p:spPr>
          <a:xfrm>
            <a:off x="5884381" y="4527877"/>
            <a:ext cx="991495" cy="890985"/>
          </a:xfrm>
          <a:prstGeom prst="rect">
            <a:avLst/>
          </a:prstGeom>
          <a:solidFill>
            <a:srgbClr val="FFFFFF"/>
          </a:solidFill>
          <a:ln w="76200">
            <a:solidFill>
              <a:srgbClr val="0070C0"/>
            </a:solidFill>
            <a:miter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3" name="Shape 723"/>
          <p:cNvSpPr/>
          <p:nvPr/>
        </p:nvSpPr>
        <p:spPr>
          <a:xfrm>
            <a:off x="6267986" y="4674001"/>
            <a:ext cx="224286" cy="598738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724" name="Shape 724"/>
          <p:cNvSpPr/>
          <p:nvPr/>
        </p:nvSpPr>
        <p:spPr>
          <a:xfrm>
            <a:off x="6109510" y="4865809"/>
            <a:ext cx="541239" cy="215123"/>
          </a:xfrm>
          <a:prstGeom prst="rect">
            <a:avLst/>
          </a:prstGeom>
          <a:ln w="50800">
            <a:solidFill>
              <a:srgbClr val="AD5B24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grpSp>
        <p:nvGrpSpPr>
          <p:cNvPr id="727" name="Group 727"/>
          <p:cNvGrpSpPr/>
          <p:nvPr/>
        </p:nvGrpSpPr>
        <p:grpSpPr>
          <a:xfrm>
            <a:off x="7543799" y="4542683"/>
            <a:ext cx="1649879" cy="495154"/>
            <a:chOff x="0" y="0"/>
            <a:chExt cx="1649877" cy="495153"/>
          </a:xfrm>
        </p:grpSpPr>
        <p:sp>
          <p:nvSpPr>
            <p:cNvPr id="725" name="Shape 725"/>
            <p:cNvSpPr/>
            <p:nvPr/>
          </p:nvSpPr>
          <p:spPr>
            <a:xfrm>
              <a:off x="-1" y="-1"/>
              <a:ext cx="1649879" cy="495155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6" name="Shape 726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softmax</a:t>
              </a:r>
            </a:p>
          </p:txBody>
        </p:sp>
      </p:grpSp>
      <p:grpSp>
        <p:nvGrpSpPr>
          <p:cNvPr id="730" name="Group 730"/>
          <p:cNvGrpSpPr/>
          <p:nvPr/>
        </p:nvGrpSpPr>
        <p:grpSpPr>
          <a:xfrm>
            <a:off x="7543799" y="5302727"/>
            <a:ext cx="1649879" cy="495153"/>
            <a:chOff x="0" y="0"/>
            <a:chExt cx="1649877" cy="495151"/>
          </a:xfrm>
        </p:grpSpPr>
        <p:sp>
          <p:nvSpPr>
            <p:cNvPr id="728" name="Shape 728"/>
            <p:cNvSpPr/>
            <p:nvPr/>
          </p:nvSpPr>
          <p:spPr>
            <a:xfrm>
              <a:off x="-1" y="0"/>
              <a:ext cx="1649879" cy="495152"/>
            </a:xfrm>
            <a:prstGeom prst="rect">
              <a:avLst/>
            </a:prstGeom>
            <a:solidFill>
              <a:srgbClr val="FFFFFF"/>
            </a:solidFill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-1" y="62156"/>
              <a:ext cx="164987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BoxReg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4408027" y="2435894"/>
            <a:ext cx="1289775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1,64,32,32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4096 </a:t>
            </a:r>
            <a:r>
              <a:rPr lang="en-US" altLang="zh-TW" sz="1200" dirty="0" err="1" smtClean="0">
                <a:solidFill>
                  <a:srgbClr val="FFFFFF"/>
                </a:solidFill>
              </a:rPr>
              <a:t>defalutbox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11331" y="1644067"/>
            <a:ext cx="2552301" cy="369330"/>
          </a:xfrm>
          <a:prstGeom prst="rect">
            <a:avLst/>
          </a:prstGeom>
          <a:solidFill>
            <a:srgbClr val="00B0F0"/>
          </a:solidFill>
          <a:ln w="76200" cap="rnd">
            <a:solidFill>
              <a:srgbClr val="00B0F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convs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7669983" y="1355067"/>
            <a:ext cx="336886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Classic model (VGG residual)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" name="文字方塊 35"/>
          <p:cNvSpPr txBox="1"/>
          <p:nvPr/>
        </p:nvSpPr>
        <p:spPr>
          <a:xfrm>
            <a:off x="4340516" y="4619269"/>
            <a:ext cx="111985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1,128,4,4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sz="1200" dirty="0" smtClean="0">
                <a:solidFill>
                  <a:srgbClr val="FFFFFF"/>
                </a:solidFill>
              </a:rPr>
              <a:t>64 </a:t>
            </a:r>
            <a:r>
              <a:rPr lang="en-US" altLang="zh-TW" sz="1200" dirty="0" err="1" smtClean="0">
                <a:solidFill>
                  <a:srgbClr val="FFFFFF"/>
                </a:solidFill>
              </a:rPr>
              <a:t>defalutbox</a:t>
            </a: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974350" y="3172705"/>
            <a:ext cx="105894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Class = 2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661017" y="5934672"/>
            <a:ext cx="3383296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Output default</a:t>
            </a:r>
            <a:r>
              <a:rPr kumimoji="0" lang="en-US" altLang="zh-TW" sz="1800" b="0" i="0" u="none" strike="noStrike" cap="none" spc="0" normalizeH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box = (4160,4)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baseline="0" dirty="0" smtClean="0">
                <a:solidFill>
                  <a:srgbClr val="FFFFFF"/>
                </a:solidFill>
              </a:rPr>
              <a:t>Output</a:t>
            </a:r>
            <a:r>
              <a:rPr lang="en-US" altLang="zh-TW" dirty="0" smtClean="0">
                <a:solidFill>
                  <a:srgbClr val="FFFFFF"/>
                </a:solidFill>
              </a:rPr>
              <a:t> class = (4160,3)</a:t>
            </a:r>
            <a:br>
              <a:rPr lang="en-US" altLang="zh-TW" dirty="0" smtClean="0">
                <a:solidFill>
                  <a:srgbClr val="FFFFFF"/>
                </a:solidFill>
              </a:rPr>
            </a:br>
            <a:r>
              <a:rPr lang="en-US" altLang="zh-TW" dirty="0" smtClean="0">
                <a:solidFill>
                  <a:srgbClr val="FFFFFF"/>
                </a:solidFill>
              </a:rPr>
              <a:t>Output </a:t>
            </a:r>
            <a:r>
              <a:rPr lang="en-US" altLang="zh-TW" dirty="0" err="1" smtClean="0">
                <a:solidFill>
                  <a:srgbClr val="FFFFFF"/>
                </a:solidFill>
              </a:rPr>
              <a:t>bbox</a:t>
            </a:r>
            <a:r>
              <a:rPr lang="en-US" altLang="zh-TW" dirty="0" smtClean="0">
                <a:solidFill>
                  <a:srgbClr val="FFFFFF"/>
                </a:solidFill>
              </a:rPr>
              <a:t> = (16640)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193678" y="2264635"/>
            <a:ext cx="2596222" cy="83099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>
                <a:solidFill>
                  <a:srgbClr val="FFFFFF"/>
                </a:solidFill>
              </a:rPr>
              <a:t>Output channels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num_anchors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endParaRPr lang="zh-TW" altLang="en-US" sz="1200" dirty="0">
              <a:solidFill>
                <a:srgbClr val="FFFFFF"/>
              </a:solidFill>
            </a:endParaRP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9241199" y="2970144"/>
            <a:ext cx="160236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sz="1200" dirty="0" err="1">
                <a:solidFill>
                  <a:srgbClr val="FFFFFF"/>
                </a:solidFill>
              </a:rPr>
              <a:t>Ouput</a:t>
            </a:r>
            <a:r>
              <a:rPr lang="en-US" altLang="zh-TW" sz="1200" dirty="0">
                <a:solidFill>
                  <a:srgbClr val="FFFFFF"/>
                </a:solidFill>
              </a:rPr>
              <a:t> channel = </a:t>
            </a:r>
            <a:endParaRPr lang="en-US" altLang="zh-TW" sz="1200" dirty="0" smtClean="0">
              <a:solidFill>
                <a:srgbClr val="FFFFFF"/>
              </a:solidFill>
            </a:endParaRPr>
          </a:p>
          <a:p>
            <a:r>
              <a:rPr lang="en-US" altLang="zh-TW" sz="1200" dirty="0" err="1" smtClean="0">
                <a:solidFill>
                  <a:srgbClr val="FFFFFF"/>
                </a:solidFill>
              </a:rPr>
              <a:t>num_anchor</a:t>
            </a:r>
            <a:r>
              <a:rPr lang="en-US" altLang="zh-TW" sz="1200" dirty="0" smtClean="0">
                <a:solidFill>
                  <a:srgbClr val="FFFFFF"/>
                </a:solidFill>
              </a:rPr>
              <a:t> </a:t>
            </a:r>
            <a:r>
              <a:rPr lang="en-US" altLang="zh-TW" sz="1200" dirty="0">
                <a:solidFill>
                  <a:srgbClr val="FFFFFF"/>
                </a:solidFill>
              </a:rPr>
              <a:t>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9775053" y="1962191"/>
            <a:ext cx="1775264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9852245" y="3561529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02" y="3129947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/>
              <a:t>Default box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-7446" y="4298983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Pred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 class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11102" y="5694629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Gt class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2020562" y="4260213"/>
            <a:ext cx="1492660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2020562" y="4913664"/>
            <a:ext cx="1492660" cy="248347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3153516" y="4604839"/>
            <a:ext cx="36933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2014675" y="5735725"/>
            <a:ext cx="1492660" cy="24834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2014675" y="6396885"/>
            <a:ext cx="639544" cy="240229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102" y="6332334"/>
            <a:ext cx="1694047" cy="369330"/>
          </a:xfrm>
          <a:prstGeom prst="rect">
            <a:avLst/>
          </a:prstGeom>
          <a:solidFill>
            <a:srgbClr val="FFFFFF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err="1" smtClean="0"/>
              <a:t>Bouning</a:t>
            </a:r>
            <a:r>
              <a:rPr lang="en-US" altLang="zh-TW" dirty="0" smtClean="0"/>
              <a:t> box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11102" y="5550304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2142653" y="5943634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1,3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3" name="文字方塊 52"/>
          <p:cNvSpPr txBox="1"/>
          <p:nvPr/>
        </p:nvSpPr>
        <p:spPr>
          <a:xfrm>
            <a:off x="2869882" y="6382247"/>
            <a:ext cx="5828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10000"/>
                    <a:lumOff val="90000"/>
                  </a:schemeClr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(1,4)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chemeClr val="bg1">
                  <a:lumMod val="10000"/>
                  <a:lumOff val="90000"/>
                </a:schemeClr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446670" y="4821056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4160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,3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15712" y="2889877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6" name="圓角矩形 55"/>
          <p:cNvSpPr/>
          <p:nvPr/>
        </p:nvSpPr>
        <p:spPr>
          <a:xfrm>
            <a:off x="11102" y="4208115"/>
            <a:ext cx="3916005" cy="1225881"/>
          </a:xfrm>
          <a:prstGeom prst="round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2350603" y="2942014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2363264" y="3743817"/>
            <a:ext cx="639544" cy="240229"/>
          </a:xfrm>
          <a:prstGeom prst="rect">
            <a:avLst/>
          </a:prstGeom>
          <a:solidFill>
            <a:srgbClr val="00B050"/>
          </a:solidFill>
          <a:ln w="15875" cap="rnd">
            <a:solidFill>
              <a:schemeClr val="accent1">
                <a:lumMod val="50000"/>
              </a:schemeClr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2576340" y="3281583"/>
            <a:ext cx="369330" cy="3231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…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515680" y="3597976"/>
            <a:ext cx="79765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4160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,4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8016232" y="1631637"/>
            <a:ext cx="3022620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entury Gothic"/>
              </a:rPr>
              <a:t>32,32,</a:t>
            </a:r>
            <a:r>
              <a:rPr lang="en-US" altLang="zh-TW" sz="1200" dirty="0" smtClean="0">
                <a:solidFill>
                  <a:srgbClr val="FFFFFF"/>
                </a:solidFill>
              </a:rPr>
              <a:t>num_anchors </a:t>
            </a:r>
            <a:r>
              <a:rPr lang="en-US" altLang="zh-TW" sz="1200" dirty="0">
                <a:solidFill>
                  <a:srgbClr val="FFFFFF"/>
                </a:solidFill>
              </a:rPr>
              <a:t>* (</a:t>
            </a:r>
            <a:r>
              <a:rPr lang="en-US" altLang="zh-TW" sz="1200" dirty="0" err="1">
                <a:solidFill>
                  <a:srgbClr val="FFFFFF"/>
                </a:solidFill>
              </a:rPr>
              <a:t>num_classes</a:t>
            </a:r>
            <a:r>
              <a:rPr lang="en-US" altLang="zh-TW" sz="1200" dirty="0">
                <a:solidFill>
                  <a:srgbClr val="FFFFFF"/>
                </a:solidFill>
              </a:rPr>
              <a:t> + 1 )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7814792" y="3619008"/>
            <a:ext cx="1902122" cy="43088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1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sym typeface="Century Gothic"/>
              </a:rPr>
              <a:t>32,32,</a:t>
            </a:r>
            <a:r>
              <a:rPr lang="en-US" altLang="zh-TW" sz="1100" dirty="0">
                <a:solidFill>
                  <a:srgbClr val="FFFFFF"/>
                </a:solidFill>
              </a:rPr>
              <a:t> </a:t>
            </a:r>
            <a:r>
              <a:rPr lang="en-US" altLang="zh-TW" sz="1100" dirty="0" err="1">
                <a:solidFill>
                  <a:srgbClr val="FFFFFF"/>
                </a:solidFill>
              </a:rPr>
              <a:t>num_anchor</a:t>
            </a:r>
            <a:r>
              <a:rPr lang="en-US" altLang="zh-TW" sz="1100" dirty="0">
                <a:solidFill>
                  <a:srgbClr val="FFFFFF"/>
                </a:solidFill>
              </a:rPr>
              <a:t> box * 4</a:t>
            </a:r>
          </a:p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1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Matching strategy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For each ground truth box we are selecting from default boxes that vary over location, aspect ratio, and scale. </a:t>
            </a:r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begin by matching each ground truth box to the default box with the best </a:t>
            </a:r>
            <a:r>
              <a:rPr lang="en-US" altLang="zh-TW" dirty="0" err="1"/>
              <a:t>jaccard</a:t>
            </a:r>
            <a:r>
              <a:rPr lang="en-US" altLang="zh-TW" dirty="0"/>
              <a:t> overlap </a:t>
            </a:r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then match default boxes to any ground truth with </a:t>
            </a:r>
            <a:r>
              <a:rPr lang="en-US" altLang="zh-TW" dirty="0" err="1"/>
              <a:t>jaccard</a:t>
            </a:r>
            <a:r>
              <a:rPr lang="en-US" altLang="zh-TW" dirty="0"/>
              <a:t> overlap </a:t>
            </a:r>
            <a:r>
              <a:rPr lang="en-US" altLang="zh-TW" dirty="0">
                <a:solidFill>
                  <a:srgbClr val="FFFF00"/>
                </a:solidFill>
              </a:rPr>
              <a:t>higher than a threshold (0.5). </a:t>
            </a:r>
            <a:r>
              <a:rPr lang="en-US" altLang="zh-TW" dirty="0" smtClean="0"/>
              <a:t>allowing </a:t>
            </a:r>
            <a:r>
              <a:rPr lang="en-US" altLang="zh-TW" dirty="0"/>
              <a:t>the network to predict high scores for multiple overlapping default boxes </a:t>
            </a:r>
            <a:r>
              <a:rPr lang="en-US" altLang="zh-TW" dirty="0">
                <a:solidFill>
                  <a:srgbClr val="FFFF00"/>
                </a:solidFill>
              </a:rPr>
              <a:t>rather than requiring it to pick only the one with maximum overlap</a:t>
            </a:r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3074" name="Picture 2" descr="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4270" y="5020053"/>
            <a:ext cx="2150629" cy="1677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8550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Hard negative mining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most </a:t>
            </a:r>
            <a:r>
              <a:rPr lang="en-US" altLang="zh-TW" dirty="0"/>
              <a:t>of the </a:t>
            </a:r>
            <a:r>
              <a:rPr lang="en-US" altLang="zh-TW" dirty="0">
                <a:solidFill>
                  <a:srgbClr val="FFFF00"/>
                </a:solidFill>
              </a:rPr>
              <a:t>default boxes are negatives</a:t>
            </a:r>
            <a:r>
              <a:rPr lang="en-US" altLang="zh-TW" dirty="0"/>
              <a:t>, especially when the number of possible default boxes is </a:t>
            </a:r>
            <a:r>
              <a:rPr lang="en-US" altLang="zh-TW" dirty="0" smtClean="0"/>
              <a:t>large</a:t>
            </a:r>
          </a:p>
          <a:p>
            <a:r>
              <a:rPr lang="en-US" altLang="zh-TW" dirty="0"/>
              <a:t>we sort them using the highest confidence loss for each default box and pick the top ones so that the ratio between the negatives and positives is at most 3:1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278106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Training objective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 </a:t>
            </a:r>
            <a:r>
              <a:rPr lang="en-US" altLang="zh-TW" dirty="0" smtClean="0"/>
              <a:t>Let				be </a:t>
            </a:r>
            <a:r>
              <a:rPr lang="en-US" altLang="zh-TW" dirty="0" err="1"/>
              <a:t>anindicator</a:t>
            </a:r>
            <a:r>
              <a:rPr lang="en-US" altLang="zh-TW" dirty="0"/>
              <a:t> for matching the </a:t>
            </a:r>
            <a:r>
              <a:rPr lang="en-US" altLang="zh-TW" dirty="0" err="1"/>
              <a:t>i-th</a:t>
            </a:r>
            <a:r>
              <a:rPr lang="en-US" altLang="zh-TW" dirty="0"/>
              <a:t> default box to the j-</a:t>
            </a:r>
            <a:r>
              <a:rPr lang="en-US" altLang="zh-TW" dirty="0" err="1"/>
              <a:t>th</a:t>
            </a:r>
            <a:r>
              <a:rPr lang="en-US" altLang="zh-TW" dirty="0"/>
              <a:t> ground truth box of category p. In the matching strategy above, we can </a:t>
            </a:r>
            <a:r>
              <a:rPr lang="en-US" altLang="zh-TW" dirty="0" smtClean="0"/>
              <a:t>have         		 . The </a:t>
            </a:r>
            <a:r>
              <a:rPr lang="en-US" altLang="zh-TW" dirty="0"/>
              <a:t>overall objective loss function is a weighted sum of the localization loss (</a:t>
            </a:r>
            <a:r>
              <a:rPr lang="en-US" altLang="zh-TW" dirty="0" err="1"/>
              <a:t>loc</a:t>
            </a:r>
            <a:r>
              <a:rPr lang="en-US" altLang="zh-TW" dirty="0"/>
              <a:t>) and </a:t>
            </a:r>
            <a:r>
              <a:rPr lang="en-US" altLang="zh-TW" dirty="0" smtClean="0"/>
              <a:t>the </a:t>
            </a:r>
            <a:r>
              <a:rPr lang="en-US" altLang="zh-TW" dirty="0"/>
              <a:t>conﬁdence loss (</a:t>
            </a:r>
            <a:r>
              <a:rPr lang="en-US" altLang="zh-TW" dirty="0" err="1"/>
              <a:t>conf</a:t>
            </a:r>
            <a:r>
              <a:rPr lang="en-US" altLang="zh-TW" dirty="0"/>
              <a:t>):</a:t>
            </a:r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4684" y="5006676"/>
            <a:ext cx="3867150" cy="48577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4665" y="3319206"/>
            <a:ext cx="1066800" cy="2952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4888" y="3614481"/>
            <a:ext cx="1038225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9378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DenseNet</a:t>
            </a:r>
          </a:p>
        </p:txBody>
      </p:sp>
      <p:sp>
        <p:nvSpPr>
          <p:cNvPr id="212" name="Shape 212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DenseNet layers can be accessed by all subsequent layers. This encourages </a:t>
            </a:r>
            <a:r>
              <a:rPr>
                <a:solidFill>
                  <a:srgbClr val="FFFF00"/>
                </a:solidFill>
              </a:rPr>
              <a:t>feature reuse </a:t>
            </a:r>
            <a:r>
              <a:t>throughout the network</a:t>
            </a:r>
          </a:p>
          <a:p>
            <a:r>
              <a:t>ensure </a:t>
            </a:r>
            <a:r>
              <a:rPr>
                <a:solidFill>
                  <a:srgbClr val="FFFF00"/>
                </a:solidFill>
              </a:rPr>
              <a:t>maximum information flow</a:t>
            </a:r>
            <a:r>
              <a:t> between layers in the network, we connect all layers (with matching feature-map sizes) directly with each other</a:t>
            </a:r>
            <a:endParaRPr>
              <a:latin typeface="-apple-system"/>
              <a:ea typeface="-apple-system"/>
              <a:cs typeface="-apple-system"/>
              <a:sym typeface="-apple-system"/>
            </a:endParaRPr>
          </a:p>
          <a:p>
            <a:r>
              <a:t>Feature  reuse(each layer ) : DenseNet with only 0.8M trainable parameters is able to achieve comparable accuracy as the 1001-layer ResNet with 10.2M parameters.</a:t>
            </a:r>
          </a:p>
          <a:p>
            <a:r>
              <a:t>Can see as batchnorm</a:t>
            </a:r>
          </a:p>
        </p:txBody>
      </p:sp>
      <p:pic>
        <p:nvPicPr>
          <p:cNvPr id="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13287" y="671054"/>
            <a:ext cx="1571626" cy="9620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Localization loss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Localization loss is </a:t>
            </a:r>
            <a:r>
              <a:rPr lang="en-US" altLang="zh-TW" dirty="0" smtClean="0">
                <a:solidFill>
                  <a:srgbClr val="FFFF00"/>
                </a:solidFill>
              </a:rPr>
              <a:t>smooth L1 loss</a:t>
            </a:r>
            <a:r>
              <a:rPr lang="en-US" altLang="zh-TW" dirty="0" smtClean="0"/>
              <a:t>  between the predicted box(l) </a:t>
            </a:r>
          </a:p>
          <a:p>
            <a:pPr marL="0" indent="0">
              <a:buNone/>
            </a:pPr>
            <a:r>
              <a:rPr lang="en-US" altLang="zh-TW" dirty="0" smtClean="0"/>
              <a:t>and the ground truth box (g)</a:t>
            </a:r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13" y="3359252"/>
            <a:ext cx="7415673" cy="2769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3514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L1 Loss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L2 sensitive   if error bigger  =&gt; error penalty much higher</a:t>
            </a:r>
          </a:p>
          <a:p>
            <a:r>
              <a:rPr lang="en-US" altLang="zh-TW" dirty="0" smtClean="0"/>
              <a:t>Use L1  error =&gt; linear not square increase</a:t>
            </a:r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222287"/>
            <a:ext cx="4721104" cy="111084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030" y="3793158"/>
            <a:ext cx="4675183" cy="306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99738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Localization loss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Ground truth [100, 100, 200,200]  [10,10,20,20]   bounding box [90,90,200,200][8,8,20,20]</a:t>
            </a:r>
          </a:p>
          <a:p>
            <a:r>
              <a:rPr lang="en-US" altLang="zh-TW" dirty="0" smtClean="0"/>
              <a:t>Pair1  (100 -90)   ,  pair2 (10 – 8)</a:t>
            </a:r>
          </a:p>
          <a:p>
            <a:r>
              <a:rPr lang="en-US" altLang="zh-TW" dirty="0" smtClean="0"/>
              <a:t>In practice (100 – 90 / 100) ,  (10 – 8 / 10)</a:t>
            </a:r>
          </a:p>
          <a:p>
            <a:endParaRPr lang="en-US" altLang="zh-TW" dirty="0"/>
          </a:p>
          <a:p>
            <a:endParaRPr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27" y="4681077"/>
            <a:ext cx="616267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5449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 smtClean="0"/>
              <a:t>softmax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conﬁdence loss is the </a:t>
            </a:r>
            <a:r>
              <a:rPr lang="en-US" altLang="zh-TW" dirty="0" err="1"/>
              <a:t>softmax</a:t>
            </a:r>
            <a:r>
              <a:rPr lang="en-US" altLang="zh-TW" dirty="0"/>
              <a:t> loss over multiple classes </a:t>
            </a:r>
            <a:r>
              <a:rPr lang="en-US" altLang="zh-TW" dirty="0" smtClean="0"/>
              <a:t>conﬁdence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pPr marL="0" indent="0">
              <a:buNone/>
            </a:pP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3215344"/>
            <a:ext cx="10563288" cy="1150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338916" y="3293806"/>
            <a:ext cx="1927123" cy="993059"/>
          </a:xfrm>
          <a:prstGeom prst="rect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向下箭號 5"/>
          <p:cNvSpPr/>
          <p:nvPr/>
        </p:nvSpPr>
        <p:spPr>
          <a:xfrm>
            <a:off x="6194323" y="4552335"/>
            <a:ext cx="344129" cy="481781"/>
          </a:xfrm>
          <a:prstGeom prst="downArrow">
            <a:avLst/>
          </a:prstGeom>
          <a:solidFill>
            <a:schemeClr val="accent1">
              <a:lumMod val="50000"/>
            </a:schemeClr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125497" y="5407742"/>
            <a:ext cx="172899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Care negative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244141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Focal loss</a:t>
            </a:r>
            <a:r>
              <a:rPr lang="zh-TW" altLang="en-US" dirty="0" smtClean="0"/>
              <a:t>  </a:t>
            </a:r>
            <a:r>
              <a:rPr lang="en-US" altLang="zh-TW" sz="1600" dirty="0" smtClean="0"/>
              <a:t>FOCAL LOSS FOR DENSE OBJECT DETECTION </a:t>
            </a:r>
            <a:r>
              <a:rPr lang="en-US" altLang="zh-TW" sz="1000" dirty="0" smtClean="0"/>
              <a:t>iccv2017 BEST PAPER</a:t>
            </a:r>
            <a:endParaRPr lang="zh-TW" altLang="en-US" sz="1000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712" y="2112293"/>
            <a:ext cx="4543425" cy="265747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5130266" y="3809537"/>
            <a:ext cx="750770" cy="231006"/>
          </a:xfrm>
          <a:prstGeom prst="rightArrow">
            <a:avLst/>
          </a:prstGeom>
          <a:solidFill>
            <a:schemeClr val="accent1">
              <a:lumMod val="75000"/>
            </a:schemeClr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橢圓 7"/>
          <p:cNvSpPr/>
          <p:nvPr/>
        </p:nvSpPr>
        <p:spPr>
          <a:xfrm>
            <a:off x="952901" y="2222287"/>
            <a:ext cx="375385" cy="222771"/>
          </a:xfrm>
          <a:prstGeom prst="ellips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橢圓 8"/>
          <p:cNvSpPr/>
          <p:nvPr/>
        </p:nvSpPr>
        <p:spPr>
          <a:xfrm>
            <a:off x="4942573" y="4362287"/>
            <a:ext cx="375385" cy="222771"/>
          </a:xfrm>
          <a:prstGeom prst="ellipse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036222" y="3740375"/>
            <a:ext cx="207204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PREDICT </a:t>
            </a:r>
            <a:r>
              <a:rPr lang="en-US" altLang="zh-TW" dirty="0">
                <a:solidFill>
                  <a:srgbClr val="FFFFFF"/>
                </a:solidFill>
              </a:rPr>
              <a:t>passable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9154" y="1856578"/>
            <a:ext cx="5591175" cy="12192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1036" y="4605375"/>
            <a:ext cx="6248400" cy="1638300"/>
          </a:xfrm>
          <a:prstGeom prst="rect">
            <a:avLst/>
          </a:prstGeom>
        </p:spPr>
      </p:pic>
      <p:sp>
        <p:nvSpPr>
          <p:cNvPr id="12" name="文字方塊 11"/>
          <p:cNvSpPr txBox="1"/>
          <p:nvPr/>
        </p:nvSpPr>
        <p:spPr>
          <a:xfrm>
            <a:off x="1703672" y="5055195"/>
            <a:ext cx="76719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Pt 0~1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466716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Choosing scales and aspect ratios for default boxes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handle different object scales</a:t>
            </a:r>
            <a:br>
              <a:rPr lang="en-US" altLang="zh-TW" dirty="0"/>
            </a:br>
            <a:r>
              <a:rPr lang="en-US" altLang="zh-TW" dirty="0"/>
              <a:t>	</a:t>
            </a:r>
            <a:r>
              <a:rPr lang="en-US" altLang="zh-TW" dirty="0" smtClean="0"/>
              <a:t>1.processing </a:t>
            </a:r>
            <a:r>
              <a:rPr lang="en-US" altLang="zh-TW" dirty="0">
                <a:solidFill>
                  <a:srgbClr val="FFFF00"/>
                </a:solidFill>
              </a:rPr>
              <a:t>the image at different sizes </a:t>
            </a:r>
            <a:r>
              <a:rPr lang="en-US" altLang="zh-TW" dirty="0"/>
              <a:t>and combining the results </a:t>
            </a:r>
            <a:r>
              <a:rPr lang="en-US" altLang="zh-TW" dirty="0" smtClean="0"/>
              <a:t>afterwards</a:t>
            </a:r>
            <a:br>
              <a:rPr lang="en-US" altLang="zh-TW" dirty="0" smtClean="0"/>
            </a:br>
            <a:r>
              <a:rPr lang="en-US" altLang="zh-TW" dirty="0"/>
              <a:t> </a:t>
            </a:r>
            <a:r>
              <a:rPr lang="en-US" altLang="zh-TW" dirty="0" smtClean="0"/>
              <a:t> 2.utilizing </a:t>
            </a:r>
            <a:r>
              <a:rPr lang="en-US" altLang="zh-TW" dirty="0">
                <a:solidFill>
                  <a:srgbClr val="FFFF00"/>
                </a:solidFill>
              </a:rPr>
              <a:t>feature maps from several different layers </a:t>
            </a:r>
            <a:r>
              <a:rPr lang="en-US" altLang="zh-TW" dirty="0"/>
              <a:t>in a single network for prediction we </a:t>
            </a:r>
            <a:r>
              <a:rPr lang="en-US" altLang="zh-TW" dirty="0" smtClean="0"/>
              <a:t>   	can </a:t>
            </a:r>
            <a:r>
              <a:rPr lang="en-US" altLang="zh-TW" dirty="0"/>
              <a:t>mimic the same effect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226651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Choosing scales and aspect ratios for default boxes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Previous </a:t>
            </a:r>
            <a:r>
              <a:rPr lang="en-US" altLang="zh-TW" dirty="0" smtClean="0"/>
              <a:t>works have </a:t>
            </a:r>
            <a:r>
              <a:rPr lang="en-US" altLang="zh-TW" dirty="0"/>
              <a:t>shown that using feature maps from the lower layers can improve semantic segmentation quality because </a:t>
            </a:r>
            <a:r>
              <a:rPr lang="en-US" altLang="zh-TW" dirty="0">
                <a:solidFill>
                  <a:srgbClr val="FFFF00"/>
                </a:solidFill>
              </a:rPr>
              <a:t>the lower layers capture more fine details of the input </a:t>
            </a:r>
            <a:r>
              <a:rPr lang="en-US" altLang="zh-TW" dirty="0" smtClean="0">
                <a:solidFill>
                  <a:srgbClr val="FFFF00"/>
                </a:solidFill>
              </a:rPr>
              <a:t>objects</a:t>
            </a:r>
          </a:p>
          <a:p>
            <a:r>
              <a:rPr lang="en-US" altLang="zh-TW" dirty="0"/>
              <a:t>adding </a:t>
            </a:r>
            <a:r>
              <a:rPr lang="en-US" altLang="zh-TW" dirty="0">
                <a:solidFill>
                  <a:srgbClr val="FFFF00"/>
                </a:solidFill>
              </a:rPr>
              <a:t>global context </a:t>
            </a:r>
            <a:r>
              <a:rPr lang="en-US" altLang="zh-TW" dirty="0"/>
              <a:t>pooled from a feature map can help smooth the segmentation results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235949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Choosing scales and aspect ratios for default boxes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Feature maps from different levels within a network are known to have </a:t>
            </a:r>
            <a:r>
              <a:rPr lang="en-US" altLang="zh-TW" dirty="0">
                <a:solidFill>
                  <a:srgbClr val="FFFF00"/>
                </a:solidFill>
              </a:rPr>
              <a:t>different (empirical) receptive field </a:t>
            </a:r>
            <a:r>
              <a:rPr lang="en-US" altLang="zh-TW" dirty="0" smtClean="0">
                <a:solidFill>
                  <a:srgbClr val="FFFF00"/>
                </a:solidFill>
              </a:rPr>
              <a:t>sizes</a:t>
            </a:r>
          </a:p>
          <a:p>
            <a:r>
              <a:rPr lang="en-US" altLang="zh-TW" dirty="0" smtClean="0"/>
              <a:t> </a:t>
            </a:r>
            <a:r>
              <a:rPr lang="en-US" altLang="zh-TW" dirty="0"/>
              <a:t>In practice, one can also design a distribution of default boxes to best fit a specific dataset. How to design the optimal tiling is an open question as well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003829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Choosing scales and aspect ratios for default boxes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the dog is matched to a default box in the 4 × 4 feature map, but not to any default boxes in the 8 × 8 feature map. </a:t>
            </a:r>
            <a:r>
              <a:rPr lang="en-US" altLang="zh-TW" dirty="0">
                <a:solidFill>
                  <a:srgbClr val="FFFF00"/>
                </a:solidFill>
              </a:rPr>
              <a:t>This is because those boxes have different scales and do not match the dog box, and therefore are considered as negatives during training</a:t>
            </a:r>
            <a:r>
              <a:rPr lang="en-US" altLang="zh-TW" dirty="0" smtClean="0"/>
              <a:t>.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5" y="3895725"/>
            <a:ext cx="77628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31046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FROM </a:t>
            </a:r>
            <a:r>
              <a:rPr lang="en-US" altLang="zh-TW" dirty="0" err="1" smtClean="0"/>
              <a:t>eccv</a:t>
            </a:r>
            <a:r>
              <a:rPr lang="en-US" altLang="zh-TW" dirty="0" smtClean="0"/>
              <a:t> </a:t>
            </a:r>
            <a:r>
              <a:rPr lang="en-US" altLang="zh-TW" dirty="0"/>
              <a:t>2016 oral presentation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644" y="1464030"/>
            <a:ext cx="9894771" cy="5305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7526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Architecture </a:t>
            </a:r>
            <a:r>
              <a:rPr sz="2400"/>
              <a:t>DenseNet  cvpr2017 best paper</a:t>
            </a:r>
          </a:p>
        </p:txBody>
      </p:sp>
      <p:sp>
        <p:nvSpPr>
          <p:cNvPr id="215" name="Shape 215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</a:t>
            </a:r>
          </a:p>
        </p:txBody>
      </p:sp>
      <p:sp>
        <p:nvSpPr>
          <p:cNvPr id="216" name="Shape 216"/>
          <p:cNvSpPr/>
          <p:nvPr/>
        </p:nvSpPr>
        <p:spPr>
          <a:xfrm>
            <a:off x="1544996" y="2370508"/>
            <a:ext cx="299706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2421133" y="2370508"/>
            <a:ext cx="299707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Shape 218"/>
          <p:cNvSpPr/>
          <p:nvPr/>
        </p:nvSpPr>
        <p:spPr>
          <a:xfrm>
            <a:off x="1032002" y="2882856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Shape 219"/>
          <p:cNvSpPr/>
          <p:nvPr/>
        </p:nvSpPr>
        <p:spPr>
          <a:xfrm>
            <a:off x="1939775" y="2882856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2819473" y="2882856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1" name="Shape 221"/>
          <p:cNvSpPr/>
          <p:nvPr/>
        </p:nvSpPr>
        <p:spPr>
          <a:xfrm>
            <a:off x="865234" y="2513525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64</a:t>
            </a:r>
          </a:p>
        </p:txBody>
      </p:sp>
      <p:sp>
        <p:nvSpPr>
          <p:cNvPr id="222" name="Shape 222"/>
          <p:cNvSpPr/>
          <p:nvPr/>
        </p:nvSpPr>
        <p:spPr>
          <a:xfrm>
            <a:off x="1882812" y="2555980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32</a:t>
            </a:r>
          </a:p>
        </p:txBody>
      </p:sp>
      <p:sp>
        <p:nvSpPr>
          <p:cNvPr id="223" name="Shape 223"/>
          <p:cNvSpPr/>
          <p:nvPr/>
        </p:nvSpPr>
        <p:spPr>
          <a:xfrm>
            <a:off x="2777559" y="2513525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32</a:t>
            </a:r>
          </a:p>
        </p:txBody>
      </p:sp>
      <p:sp>
        <p:nvSpPr>
          <p:cNvPr id="224" name="Shape 224"/>
          <p:cNvSpPr/>
          <p:nvPr/>
        </p:nvSpPr>
        <p:spPr>
          <a:xfrm>
            <a:off x="3317340" y="2370508"/>
            <a:ext cx="299706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5" name="Shape 225"/>
          <p:cNvSpPr/>
          <p:nvPr/>
        </p:nvSpPr>
        <p:spPr>
          <a:xfrm>
            <a:off x="4213545" y="2370508"/>
            <a:ext cx="299706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6" name="Shape 226"/>
          <p:cNvSpPr/>
          <p:nvPr/>
        </p:nvSpPr>
        <p:spPr>
          <a:xfrm>
            <a:off x="5109752" y="2370507"/>
            <a:ext cx="299706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7" name="Shape 227"/>
          <p:cNvSpPr/>
          <p:nvPr/>
        </p:nvSpPr>
        <p:spPr>
          <a:xfrm>
            <a:off x="6002818" y="2367559"/>
            <a:ext cx="299706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8" name="Shape 228"/>
          <p:cNvSpPr/>
          <p:nvPr/>
        </p:nvSpPr>
        <p:spPr>
          <a:xfrm>
            <a:off x="3727246" y="2840957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Shape 229"/>
          <p:cNvSpPr/>
          <p:nvPr/>
        </p:nvSpPr>
        <p:spPr>
          <a:xfrm>
            <a:off x="3667357" y="2471624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32</a:t>
            </a:r>
          </a:p>
        </p:txBody>
      </p:sp>
      <p:sp>
        <p:nvSpPr>
          <p:cNvPr id="230" name="Shape 230"/>
          <p:cNvSpPr/>
          <p:nvPr/>
        </p:nvSpPr>
        <p:spPr>
          <a:xfrm>
            <a:off x="4631321" y="2840957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1" name="Shape 231"/>
          <p:cNvSpPr/>
          <p:nvPr/>
        </p:nvSpPr>
        <p:spPr>
          <a:xfrm>
            <a:off x="4571431" y="2471624"/>
            <a:ext cx="3575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32</a:t>
            </a:r>
          </a:p>
        </p:txBody>
      </p:sp>
      <p:sp>
        <p:nvSpPr>
          <p:cNvPr id="232" name="Shape 232"/>
          <p:cNvSpPr/>
          <p:nvPr/>
        </p:nvSpPr>
        <p:spPr>
          <a:xfrm>
            <a:off x="5446936" y="2834100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3" name="Shape 233"/>
          <p:cNvSpPr/>
          <p:nvPr/>
        </p:nvSpPr>
        <p:spPr>
          <a:xfrm>
            <a:off x="5387045" y="2464767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32</a:t>
            </a:r>
          </a:p>
        </p:txBody>
      </p:sp>
      <p:sp>
        <p:nvSpPr>
          <p:cNvPr id="234" name="Shape 234"/>
          <p:cNvSpPr/>
          <p:nvPr/>
        </p:nvSpPr>
        <p:spPr>
          <a:xfrm>
            <a:off x="6338806" y="2840957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5" name="Shape 235"/>
          <p:cNvSpPr/>
          <p:nvPr/>
        </p:nvSpPr>
        <p:spPr>
          <a:xfrm>
            <a:off x="7658723" y="2834100"/>
            <a:ext cx="399234" cy="1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6" name="Shape 236"/>
          <p:cNvSpPr/>
          <p:nvPr/>
        </p:nvSpPr>
        <p:spPr>
          <a:xfrm>
            <a:off x="6319649" y="2404770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32</a:t>
            </a:r>
          </a:p>
        </p:txBody>
      </p:sp>
      <p:grpSp>
        <p:nvGrpSpPr>
          <p:cNvPr id="240" name="Group 240"/>
          <p:cNvGrpSpPr/>
          <p:nvPr/>
        </p:nvGrpSpPr>
        <p:grpSpPr>
          <a:xfrm>
            <a:off x="2083318" y="1786969"/>
            <a:ext cx="4910166" cy="659702"/>
            <a:chOff x="0" y="0"/>
            <a:chExt cx="4910165" cy="659700"/>
          </a:xfrm>
        </p:grpSpPr>
        <p:sp>
          <p:nvSpPr>
            <p:cNvPr id="237" name="Shape 237"/>
            <p:cNvSpPr/>
            <p:nvPr/>
          </p:nvSpPr>
          <p:spPr>
            <a:xfrm>
              <a:off x="0" y="0"/>
              <a:ext cx="4910166" cy="65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05" y="21600"/>
                  </a:moveTo>
                  <a:lnTo>
                    <a:pt x="20149" y="16200"/>
                  </a:lnTo>
                  <a:lnTo>
                    <a:pt x="20512" y="16200"/>
                  </a:lnTo>
                  <a:lnTo>
                    <a:pt x="20512" y="16200"/>
                  </a:lnTo>
                  <a:cubicBezTo>
                    <a:pt x="19324" y="6663"/>
                    <a:pt x="15173" y="0"/>
                    <a:pt x="10421" y="0"/>
                  </a:cubicBezTo>
                  <a:lnTo>
                    <a:pt x="11147" y="0"/>
                  </a:lnTo>
                  <a:cubicBezTo>
                    <a:pt x="15899" y="0"/>
                    <a:pt x="20049" y="6663"/>
                    <a:pt x="21237" y="16200"/>
                  </a:cubicBezTo>
                  <a:lnTo>
                    <a:pt x="21600" y="16200"/>
                  </a:lnTo>
                  <a:close/>
                  <a:moveTo>
                    <a:pt x="10784" y="13"/>
                  </a:moveTo>
                  <a:lnTo>
                    <a:pt x="10784" y="13"/>
                  </a:lnTo>
                  <a:cubicBezTo>
                    <a:pt x="5173" y="418"/>
                    <a:pt x="726" y="9963"/>
                    <a:pt x="726" y="21600"/>
                  </a:cubicBezTo>
                  <a:lnTo>
                    <a:pt x="0" y="21600"/>
                  </a:lnTo>
                  <a:cubicBezTo>
                    <a:pt x="0" y="9671"/>
                    <a:pt x="4666" y="0"/>
                    <a:pt x="10421" y="0"/>
                  </a:cubicBezTo>
                  <a:cubicBezTo>
                    <a:pt x="10542" y="0"/>
                    <a:pt x="10663" y="4"/>
                    <a:pt x="10784" y="13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8" name="Shape 238"/>
            <p:cNvSpPr/>
            <p:nvPr/>
          </p:nvSpPr>
          <p:spPr>
            <a:xfrm>
              <a:off x="0" y="0"/>
              <a:ext cx="2451466" cy="65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3"/>
                  </a:moveTo>
                  <a:lnTo>
                    <a:pt x="21600" y="13"/>
                  </a:lnTo>
                  <a:cubicBezTo>
                    <a:pt x="10362" y="418"/>
                    <a:pt x="1453" y="9963"/>
                    <a:pt x="1453" y="21600"/>
                  </a:cubicBezTo>
                  <a:lnTo>
                    <a:pt x="0" y="21600"/>
                  </a:lnTo>
                  <a:cubicBezTo>
                    <a:pt x="0" y="9671"/>
                    <a:pt x="9345" y="0"/>
                    <a:pt x="20873" y="0"/>
                  </a:cubicBezTo>
                  <a:cubicBezTo>
                    <a:pt x="21116" y="0"/>
                    <a:pt x="21358" y="4"/>
                    <a:pt x="21600" y="13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39" name="Shape 239"/>
            <p:cNvSpPr/>
            <p:nvPr/>
          </p:nvSpPr>
          <p:spPr>
            <a:xfrm>
              <a:off x="0" y="0"/>
              <a:ext cx="4910166" cy="6597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84" y="13"/>
                  </a:moveTo>
                  <a:lnTo>
                    <a:pt x="10784" y="13"/>
                  </a:lnTo>
                  <a:cubicBezTo>
                    <a:pt x="5173" y="418"/>
                    <a:pt x="726" y="9963"/>
                    <a:pt x="726" y="21600"/>
                  </a:cubicBezTo>
                  <a:lnTo>
                    <a:pt x="0" y="21600"/>
                  </a:lnTo>
                  <a:cubicBezTo>
                    <a:pt x="0" y="9671"/>
                    <a:pt x="4666" y="0"/>
                    <a:pt x="10421" y="0"/>
                  </a:cubicBezTo>
                  <a:lnTo>
                    <a:pt x="11147" y="0"/>
                  </a:lnTo>
                  <a:cubicBezTo>
                    <a:pt x="15899" y="0"/>
                    <a:pt x="20049" y="6663"/>
                    <a:pt x="21237" y="16200"/>
                  </a:cubicBezTo>
                  <a:lnTo>
                    <a:pt x="21600" y="16200"/>
                  </a:lnTo>
                  <a:lnTo>
                    <a:pt x="21205" y="21600"/>
                  </a:lnTo>
                  <a:lnTo>
                    <a:pt x="20149" y="16200"/>
                  </a:lnTo>
                  <a:lnTo>
                    <a:pt x="20512" y="16200"/>
                  </a:lnTo>
                  <a:lnTo>
                    <a:pt x="20512" y="16200"/>
                  </a:lnTo>
                  <a:cubicBezTo>
                    <a:pt x="19324" y="6663"/>
                    <a:pt x="15173" y="0"/>
                    <a:pt x="10421" y="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4" name="Group 244"/>
          <p:cNvGrpSpPr/>
          <p:nvPr/>
        </p:nvGrpSpPr>
        <p:grpSpPr>
          <a:xfrm>
            <a:off x="2989690" y="1939369"/>
            <a:ext cx="4166611" cy="398547"/>
            <a:chOff x="0" y="0"/>
            <a:chExt cx="4166610" cy="398545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4166611" cy="39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419" y="21600"/>
                  </a:moveTo>
                  <a:lnTo>
                    <a:pt x="20567" y="16200"/>
                  </a:lnTo>
                  <a:lnTo>
                    <a:pt x="20825" y="16200"/>
                  </a:lnTo>
                  <a:lnTo>
                    <a:pt x="20825" y="16200"/>
                  </a:lnTo>
                  <a:cubicBezTo>
                    <a:pt x="19619" y="6663"/>
                    <a:pt x="15405" y="0"/>
                    <a:pt x="10581" y="0"/>
                  </a:cubicBezTo>
                  <a:lnTo>
                    <a:pt x="11097" y="0"/>
                  </a:lnTo>
                  <a:cubicBezTo>
                    <a:pt x="15922" y="0"/>
                    <a:pt x="20136" y="6663"/>
                    <a:pt x="21342" y="16200"/>
                  </a:cubicBezTo>
                  <a:lnTo>
                    <a:pt x="21600" y="16200"/>
                  </a:lnTo>
                  <a:close/>
                  <a:moveTo>
                    <a:pt x="10839" y="6"/>
                  </a:moveTo>
                  <a:lnTo>
                    <a:pt x="10839" y="6"/>
                  </a:lnTo>
                  <a:cubicBezTo>
                    <a:pt x="5098" y="293"/>
                    <a:pt x="517" y="9876"/>
                    <a:pt x="517" y="21600"/>
                  </a:cubicBezTo>
                  <a:lnTo>
                    <a:pt x="0" y="21600"/>
                  </a:lnTo>
                  <a:cubicBezTo>
                    <a:pt x="0" y="9671"/>
                    <a:pt x="4737" y="0"/>
                    <a:pt x="10581" y="0"/>
                  </a:cubicBezTo>
                  <a:cubicBezTo>
                    <a:pt x="10667" y="0"/>
                    <a:pt x="10753" y="2"/>
                    <a:pt x="10839" y="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2" name="Shape 242"/>
            <p:cNvSpPr/>
            <p:nvPr/>
          </p:nvSpPr>
          <p:spPr>
            <a:xfrm>
              <a:off x="0" y="0"/>
              <a:ext cx="2090802" cy="39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"/>
                  </a:moveTo>
                  <a:lnTo>
                    <a:pt x="21600" y="6"/>
                  </a:lnTo>
                  <a:cubicBezTo>
                    <a:pt x="10159" y="293"/>
                    <a:pt x="1029" y="9876"/>
                    <a:pt x="1029" y="21600"/>
                  </a:cubicBezTo>
                  <a:lnTo>
                    <a:pt x="0" y="21600"/>
                  </a:lnTo>
                  <a:cubicBezTo>
                    <a:pt x="0" y="9671"/>
                    <a:pt x="9440" y="0"/>
                    <a:pt x="21085" y="0"/>
                  </a:cubicBezTo>
                  <a:cubicBezTo>
                    <a:pt x="21257" y="0"/>
                    <a:pt x="21428" y="2"/>
                    <a:pt x="21600" y="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3" name="Shape 243"/>
            <p:cNvSpPr/>
            <p:nvPr/>
          </p:nvSpPr>
          <p:spPr>
            <a:xfrm>
              <a:off x="0" y="0"/>
              <a:ext cx="4166611" cy="39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39" y="6"/>
                  </a:moveTo>
                  <a:lnTo>
                    <a:pt x="10839" y="6"/>
                  </a:lnTo>
                  <a:cubicBezTo>
                    <a:pt x="5098" y="293"/>
                    <a:pt x="517" y="9876"/>
                    <a:pt x="517" y="21600"/>
                  </a:cubicBezTo>
                  <a:lnTo>
                    <a:pt x="0" y="21600"/>
                  </a:lnTo>
                  <a:cubicBezTo>
                    <a:pt x="0" y="9671"/>
                    <a:pt x="4737" y="0"/>
                    <a:pt x="10581" y="0"/>
                  </a:cubicBezTo>
                  <a:lnTo>
                    <a:pt x="11097" y="0"/>
                  </a:lnTo>
                  <a:cubicBezTo>
                    <a:pt x="15922" y="0"/>
                    <a:pt x="20136" y="6663"/>
                    <a:pt x="21342" y="16200"/>
                  </a:cubicBezTo>
                  <a:lnTo>
                    <a:pt x="21600" y="16200"/>
                  </a:lnTo>
                  <a:lnTo>
                    <a:pt x="21419" y="21600"/>
                  </a:lnTo>
                  <a:lnTo>
                    <a:pt x="20567" y="16200"/>
                  </a:lnTo>
                  <a:lnTo>
                    <a:pt x="20825" y="16200"/>
                  </a:lnTo>
                  <a:lnTo>
                    <a:pt x="20825" y="16200"/>
                  </a:lnTo>
                  <a:cubicBezTo>
                    <a:pt x="19619" y="6663"/>
                    <a:pt x="15405" y="0"/>
                    <a:pt x="10581" y="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48" name="Group 248"/>
          <p:cNvGrpSpPr/>
          <p:nvPr/>
        </p:nvGrpSpPr>
        <p:grpSpPr>
          <a:xfrm>
            <a:off x="3880235" y="1939370"/>
            <a:ext cx="3290249" cy="406181"/>
            <a:chOff x="0" y="0"/>
            <a:chExt cx="3290247" cy="406180"/>
          </a:xfrm>
        </p:grpSpPr>
        <p:sp>
          <p:nvSpPr>
            <p:cNvPr id="245" name="Shape 245"/>
            <p:cNvSpPr/>
            <p:nvPr/>
          </p:nvSpPr>
          <p:spPr>
            <a:xfrm>
              <a:off x="0" y="0"/>
              <a:ext cx="3290248" cy="40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6" y="21600"/>
                  </a:moveTo>
                  <a:lnTo>
                    <a:pt x="20267" y="16200"/>
                  </a:lnTo>
                  <a:lnTo>
                    <a:pt x="20600" y="16200"/>
                  </a:lnTo>
                  <a:lnTo>
                    <a:pt x="20600" y="16200"/>
                  </a:lnTo>
                  <a:cubicBezTo>
                    <a:pt x="19407" y="6663"/>
                    <a:pt x="15239" y="0"/>
                    <a:pt x="10466" y="0"/>
                  </a:cubicBezTo>
                  <a:lnTo>
                    <a:pt x="11133" y="0"/>
                  </a:lnTo>
                  <a:cubicBezTo>
                    <a:pt x="15905" y="0"/>
                    <a:pt x="20074" y="6663"/>
                    <a:pt x="21267" y="16200"/>
                  </a:cubicBezTo>
                  <a:lnTo>
                    <a:pt x="21600" y="16200"/>
                  </a:lnTo>
                  <a:close/>
                  <a:moveTo>
                    <a:pt x="10800" y="11"/>
                  </a:moveTo>
                  <a:lnTo>
                    <a:pt x="10800" y="11"/>
                  </a:lnTo>
                  <a:cubicBezTo>
                    <a:pt x="5152" y="382"/>
                    <a:pt x="667" y="9938"/>
                    <a:pt x="667" y="21600"/>
                  </a:cubicBezTo>
                  <a:lnTo>
                    <a:pt x="0" y="21600"/>
                  </a:lnTo>
                  <a:cubicBezTo>
                    <a:pt x="0" y="9671"/>
                    <a:pt x="4686" y="0"/>
                    <a:pt x="10466" y="0"/>
                  </a:cubicBezTo>
                  <a:cubicBezTo>
                    <a:pt x="10577" y="0"/>
                    <a:pt x="10688" y="4"/>
                    <a:pt x="10800" y="11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6" name="Shape 246"/>
            <p:cNvSpPr/>
            <p:nvPr/>
          </p:nvSpPr>
          <p:spPr>
            <a:xfrm>
              <a:off x="0" y="0"/>
              <a:ext cx="1645051" cy="40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1"/>
                  </a:moveTo>
                  <a:lnTo>
                    <a:pt x="21600" y="11"/>
                  </a:lnTo>
                  <a:cubicBezTo>
                    <a:pt x="10304" y="382"/>
                    <a:pt x="1333" y="9938"/>
                    <a:pt x="1333" y="21600"/>
                  </a:cubicBezTo>
                  <a:lnTo>
                    <a:pt x="0" y="21600"/>
                  </a:lnTo>
                  <a:cubicBezTo>
                    <a:pt x="0" y="9671"/>
                    <a:pt x="9372" y="0"/>
                    <a:pt x="20933" y="0"/>
                  </a:cubicBezTo>
                  <a:cubicBezTo>
                    <a:pt x="21156" y="0"/>
                    <a:pt x="21378" y="4"/>
                    <a:pt x="21600" y="11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47" name="Shape 247"/>
            <p:cNvSpPr/>
            <p:nvPr/>
          </p:nvSpPr>
          <p:spPr>
            <a:xfrm>
              <a:off x="0" y="0"/>
              <a:ext cx="3290248" cy="4061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"/>
                  </a:moveTo>
                  <a:lnTo>
                    <a:pt x="10800" y="11"/>
                  </a:lnTo>
                  <a:cubicBezTo>
                    <a:pt x="5152" y="382"/>
                    <a:pt x="667" y="9938"/>
                    <a:pt x="667" y="21600"/>
                  </a:cubicBezTo>
                  <a:lnTo>
                    <a:pt x="0" y="21600"/>
                  </a:lnTo>
                  <a:cubicBezTo>
                    <a:pt x="0" y="9671"/>
                    <a:pt x="4686" y="0"/>
                    <a:pt x="10466" y="0"/>
                  </a:cubicBezTo>
                  <a:lnTo>
                    <a:pt x="11133" y="0"/>
                  </a:lnTo>
                  <a:cubicBezTo>
                    <a:pt x="15905" y="0"/>
                    <a:pt x="20074" y="6663"/>
                    <a:pt x="21267" y="16200"/>
                  </a:cubicBezTo>
                  <a:lnTo>
                    <a:pt x="21600" y="16200"/>
                  </a:lnTo>
                  <a:lnTo>
                    <a:pt x="21266" y="21600"/>
                  </a:lnTo>
                  <a:lnTo>
                    <a:pt x="20267" y="16200"/>
                  </a:lnTo>
                  <a:lnTo>
                    <a:pt x="20600" y="16200"/>
                  </a:lnTo>
                  <a:lnTo>
                    <a:pt x="20600" y="16200"/>
                  </a:lnTo>
                  <a:cubicBezTo>
                    <a:pt x="19407" y="6663"/>
                    <a:pt x="15239" y="0"/>
                    <a:pt x="10466" y="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4707171" y="1939369"/>
            <a:ext cx="2476398" cy="398547"/>
            <a:chOff x="0" y="0"/>
            <a:chExt cx="2476397" cy="398545"/>
          </a:xfrm>
        </p:grpSpPr>
        <p:sp>
          <p:nvSpPr>
            <p:cNvPr id="249" name="Shape 249"/>
            <p:cNvSpPr/>
            <p:nvPr/>
          </p:nvSpPr>
          <p:spPr>
            <a:xfrm>
              <a:off x="0" y="0"/>
              <a:ext cx="2476398" cy="39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58" y="21600"/>
                  </a:moveTo>
                  <a:lnTo>
                    <a:pt x="19862" y="16200"/>
                  </a:lnTo>
                  <a:lnTo>
                    <a:pt x="20296" y="16200"/>
                  </a:lnTo>
                  <a:lnTo>
                    <a:pt x="20296" y="16200"/>
                  </a:lnTo>
                  <a:cubicBezTo>
                    <a:pt x="19121" y="6663"/>
                    <a:pt x="15014" y="0"/>
                    <a:pt x="10312" y="0"/>
                  </a:cubicBezTo>
                  <a:lnTo>
                    <a:pt x="11181" y="0"/>
                  </a:lnTo>
                  <a:cubicBezTo>
                    <a:pt x="15883" y="0"/>
                    <a:pt x="19990" y="6663"/>
                    <a:pt x="21165" y="16200"/>
                  </a:cubicBezTo>
                  <a:lnTo>
                    <a:pt x="21600" y="16200"/>
                  </a:lnTo>
                  <a:close/>
                  <a:moveTo>
                    <a:pt x="10746" y="19"/>
                  </a:moveTo>
                  <a:lnTo>
                    <a:pt x="10746" y="19"/>
                  </a:lnTo>
                  <a:cubicBezTo>
                    <a:pt x="5225" y="507"/>
                    <a:pt x="869" y="10025"/>
                    <a:pt x="869" y="21600"/>
                  </a:cubicBezTo>
                  <a:lnTo>
                    <a:pt x="0" y="21600"/>
                  </a:lnTo>
                  <a:cubicBezTo>
                    <a:pt x="0" y="9671"/>
                    <a:pt x="4617" y="0"/>
                    <a:pt x="10312" y="0"/>
                  </a:cubicBezTo>
                  <a:cubicBezTo>
                    <a:pt x="10457" y="0"/>
                    <a:pt x="10602" y="6"/>
                    <a:pt x="10746" y="19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0" name="Shape 250"/>
            <p:cNvSpPr/>
            <p:nvPr/>
          </p:nvSpPr>
          <p:spPr>
            <a:xfrm>
              <a:off x="0" y="0"/>
              <a:ext cx="1232061" cy="39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9"/>
                  </a:moveTo>
                  <a:lnTo>
                    <a:pt x="21600" y="19"/>
                  </a:lnTo>
                  <a:cubicBezTo>
                    <a:pt x="10503" y="507"/>
                    <a:pt x="1747" y="10025"/>
                    <a:pt x="1747" y="21600"/>
                  </a:cubicBezTo>
                  <a:lnTo>
                    <a:pt x="0" y="21600"/>
                  </a:lnTo>
                  <a:cubicBezTo>
                    <a:pt x="0" y="9671"/>
                    <a:pt x="9280" y="0"/>
                    <a:pt x="20727" y="0"/>
                  </a:cubicBezTo>
                  <a:cubicBezTo>
                    <a:pt x="21018" y="0"/>
                    <a:pt x="21309" y="6"/>
                    <a:pt x="21600" y="19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1" name="Shape 251"/>
            <p:cNvSpPr/>
            <p:nvPr/>
          </p:nvSpPr>
          <p:spPr>
            <a:xfrm>
              <a:off x="0" y="0"/>
              <a:ext cx="2476398" cy="3985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6" y="19"/>
                  </a:moveTo>
                  <a:lnTo>
                    <a:pt x="10746" y="19"/>
                  </a:lnTo>
                  <a:cubicBezTo>
                    <a:pt x="5225" y="507"/>
                    <a:pt x="869" y="10025"/>
                    <a:pt x="869" y="21600"/>
                  </a:cubicBezTo>
                  <a:lnTo>
                    <a:pt x="0" y="21600"/>
                  </a:lnTo>
                  <a:cubicBezTo>
                    <a:pt x="0" y="9671"/>
                    <a:pt x="4617" y="0"/>
                    <a:pt x="10312" y="0"/>
                  </a:cubicBezTo>
                  <a:lnTo>
                    <a:pt x="11181" y="0"/>
                  </a:lnTo>
                  <a:cubicBezTo>
                    <a:pt x="15883" y="0"/>
                    <a:pt x="19990" y="6663"/>
                    <a:pt x="21165" y="16200"/>
                  </a:cubicBezTo>
                  <a:lnTo>
                    <a:pt x="21600" y="16200"/>
                  </a:lnTo>
                  <a:lnTo>
                    <a:pt x="21058" y="21600"/>
                  </a:lnTo>
                  <a:lnTo>
                    <a:pt x="19862" y="16200"/>
                  </a:lnTo>
                  <a:lnTo>
                    <a:pt x="20296" y="16200"/>
                  </a:lnTo>
                  <a:lnTo>
                    <a:pt x="20296" y="16200"/>
                  </a:lnTo>
                  <a:cubicBezTo>
                    <a:pt x="19121" y="6663"/>
                    <a:pt x="15014" y="0"/>
                    <a:pt x="10312" y="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56" name="Group 256"/>
          <p:cNvGrpSpPr/>
          <p:nvPr/>
        </p:nvGrpSpPr>
        <p:grpSpPr>
          <a:xfrm>
            <a:off x="5589766" y="1939369"/>
            <a:ext cx="1607612" cy="364283"/>
            <a:chOff x="0" y="0"/>
            <a:chExt cx="1607611" cy="364281"/>
          </a:xfrm>
        </p:grpSpPr>
        <p:sp>
          <p:nvSpPr>
            <p:cNvPr id="253" name="Shape 253"/>
            <p:cNvSpPr/>
            <p:nvPr/>
          </p:nvSpPr>
          <p:spPr>
            <a:xfrm>
              <a:off x="0" y="0"/>
              <a:ext cx="1607612" cy="36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95" y="21600"/>
                  </a:moveTo>
                  <a:lnTo>
                    <a:pt x="19153" y="16200"/>
                  </a:lnTo>
                  <a:lnTo>
                    <a:pt x="19765" y="16200"/>
                  </a:lnTo>
                  <a:lnTo>
                    <a:pt x="19765" y="16200"/>
                  </a:lnTo>
                  <a:cubicBezTo>
                    <a:pt x="18620" y="6663"/>
                    <a:pt x="14621" y="0"/>
                    <a:pt x="10042" y="0"/>
                  </a:cubicBezTo>
                  <a:lnTo>
                    <a:pt x="11265" y="0"/>
                  </a:lnTo>
                  <a:cubicBezTo>
                    <a:pt x="15844" y="0"/>
                    <a:pt x="19843" y="6663"/>
                    <a:pt x="20988" y="16200"/>
                  </a:cubicBezTo>
                  <a:lnTo>
                    <a:pt x="21600" y="16200"/>
                  </a:lnTo>
                  <a:close/>
                  <a:moveTo>
                    <a:pt x="10654" y="40"/>
                  </a:moveTo>
                  <a:lnTo>
                    <a:pt x="10654" y="40"/>
                  </a:lnTo>
                  <a:cubicBezTo>
                    <a:pt x="5355" y="736"/>
                    <a:pt x="1224" y="10182"/>
                    <a:pt x="1224" y="21600"/>
                  </a:cubicBezTo>
                  <a:lnTo>
                    <a:pt x="0" y="21600"/>
                  </a:lnTo>
                  <a:cubicBezTo>
                    <a:pt x="0" y="9671"/>
                    <a:pt x="4496" y="0"/>
                    <a:pt x="10042" y="0"/>
                  </a:cubicBezTo>
                  <a:cubicBezTo>
                    <a:pt x="10246" y="0"/>
                    <a:pt x="10450" y="13"/>
                    <a:pt x="10654" y="4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4" name="Shape 254"/>
            <p:cNvSpPr/>
            <p:nvPr/>
          </p:nvSpPr>
          <p:spPr>
            <a:xfrm>
              <a:off x="0" y="0"/>
              <a:ext cx="792905" cy="36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40"/>
                  </a:moveTo>
                  <a:lnTo>
                    <a:pt x="21600" y="40"/>
                  </a:lnTo>
                  <a:cubicBezTo>
                    <a:pt x="10857" y="736"/>
                    <a:pt x="2481" y="10182"/>
                    <a:pt x="2481" y="21600"/>
                  </a:cubicBezTo>
                  <a:lnTo>
                    <a:pt x="0" y="21600"/>
                  </a:lnTo>
                  <a:cubicBezTo>
                    <a:pt x="0" y="9671"/>
                    <a:pt x="9115" y="0"/>
                    <a:pt x="20360" y="0"/>
                  </a:cubicBezTo>
                  <a:cubicBezTo>
                    <a:pt x="20773" y="0"/>
                    <a:pt x="21187" y="13"/>
                    <a:pt x="21600" y="4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5" name="Shape 255"/>
            <p:cNvSpPr/>
            <p:nvPr/>
          </p:nvSpPr>
          <p:spPr>
            <a:xfrm>
              <a:off x="0" y="0"/>
              <a:ext cx="1607612" cy="3642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54" y="40"/>
                  </a:moveTo>
                  <a:lnTo>
                    <a:pt x="10654" y="40"/>
                  </a:lnTo>
                  <a:cubicBezTo>
                    <a:pt x="5355" y="736"/>
                    <a:pt x="1224" y="10182"/>
                    <a:pt x="1224" y="21600"/>
                  </a:cubicBezTo>
                  <a:lnTo>
                    <a:pt x="0" y="21600"/>
                  </a:lnTo>
                  <a:cubicBezTo>
                    <a:pt x="0" y="9671"/>
                    <a:pt x="4496" y="0"/>
                    <a:pt x="10042" y="0"/>
                  </a:cubicBezTo>
                  <a:lnTo>
                    <a:pt x="11265" y="0"/>
                  </a:lnTo>
                  <a:cubicBezTo>
                    <a:pt x="15844" y="0"/>
                    <a:pt x="19843" y="6663"/>
                    <a:pt x="20988" y="16200"/>
                  </a:cubicBezTo>
                  <a:lnTo>
                    <a:pt x="21600" y="16200"/>
                  </a:lnTo>
                  <a:lnTo>
                    <a:pt x="20695" y="21600"/>
                  </a:lnTo>
                  <a:lnTo>
                    <a:pt x="19153" y="16200"/>
                  </a:lnTo>
                  <a:lnTo>
                    <a:pt x="19765" y="16200"/>
                  </a:lnTo>
                  <a:lnTo>
                    <a:pt x="19765" y="16200"/>
                  </a:lnTo>
                  <a:cubicBezTo>
                    <a:pt x="18620" y="6663"/>
                    <a:pt x="14621" y="0"/>
                    <a:pt x="10042" y="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60" name="Group 260"/>
          <p:cNvGrpSpPr/>
          <p:nvPr/>
        </p:nvGrpSpPr>
        <p:grpSpPr>
          <a:xfrm>
            <a:off x="2083317" y="3251318"/>
            <a:ext cx="3762150" cy="867475"/>
            <a:chOff x="0" y="0"/>
            <a:chExt cx="3762148" cy="867473"/>
          </a:xfrm>
        </p:grpSpPr>
        <p:sp>
          <p:nvSpPr>
            <p:cNvPr id="257" name="Shape 257"/>
            <p:cNvSpPr/>
            <p:nvPr/>
          </p:nvSpPr>
          <p:spPr>
            <a:xfrm>
              <a:off x="0" y="0"/>
              <a:ext cx="3762149" cy="8674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016" extrusionOk="0">
                  <a:moveTo>
                    <a:pt x="20673" y="0"/>
                  </a:moveTo>
                  <a:lnTo>
                    <a:pt x="21600" y="5254"/>
                  </a:lnTo>
                  <a:lnTo>
                    <a:pt x="20977" y="5254"/>
                  </a:lnTo>
                  <a:cubicBezTo>
                    <a:pt x="19776" y="15006"/>
                    <a:pt x="15443" y="21600"/>
                    <a:pt x="10648" y="20975"/>
                  </a:cubicBezTo>
                  <a:lnTo>
                    <a:pt x="10648" y="20975"/>
                  </a:lnTo>
                  <a:cubicBezTo>
                    <a:pt x="14980" y="20410"/>
                    <a:pt x="18647" y="14064"/>
                    <a:pt x="19732" y="5254"/>
                  </a:cubicBezTo>
                  <a:lnTo>
                    <a:pt x="19110" y="5254"/>
                  </a:lnTo>
                  <a:close/>
                  <a:moveTo>
                    <a:pt x="10025" y="21015"/>
                  </a:moveTo>
                  <a:cubicBezTo>
                    <a:pt x="4489" y="21015"/>
                    <a:pt x="0" y="11606"/>
                    <a:pt x="0" y="0"/>
                  </a:cubicBezTo>
                  <a:lnTo>
                    <a:pt x="1245" y="0"/>
                  </a:lnTo>
                  <a:cubicBezTo>
                    <a:pt x="1245" y="11606"/>
                    <a:pt x="5734" y="21015"/>
                    <a:pt x="11270" y="21015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8" name="Shape 258"/>
            <p:cNvSpPr/>
            <p:nvPr/>
          </p:nvSpPr>
          <p:spPr>
            <a:xfrm>
              <a:off x="0" y="0"/>
              <a:ext cx="1963015" cy="86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214" y="21600"/>
                  </a:moveTo>
                  <a:cubicBezTo>
                    <a:pt x="8602" y="21600"/>
                    <a:pt x="0" y="11929"/>
                    <a:pt x="0" y="0"/>
                  </a:cubicBezTo>
                  <a:lnTo>
                    <a:pt x="2386" y="0"/>
                  </a:lnTo>
                  <a:cubicBezTo>
                    <a:pt x="2386" y="11929"/>
                    <a:pt x="10989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59" name="Shape 259"/>
            <p:cNvSpPr/>
            <p:nvPr/>
          </p:nvSpPr>
          <p:spPr>
            <a:xfrm>
              <a:off x="0" y="0"/>
              <a:ext cx="3762149" cy="86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648" y="21558"/>
                  </a:moveTo>
                  <a:lnTo>
                    <a:pt x="10648" y="21558"/>
                  </a:lnTo>
                  <a:cubicBezTo>
                    <a:pt x="14980" y="20978"/>
                    <a:pt x="18647" y="14455"/>
                    <a:pt x="19732" y="5400"/>
                  </a:cubicBezTo>
                  <a:lnTo>
                    <a:pt x="19110" y="5400"/>
                  </a:lnTo>
                  <a:lnTo>
                    <a:pt x="20673" y="0"/>
                  </a:lnTo>
                  <a:lnTo>
                    <a:pt x="21600" y="5400"/>
                  </a:lnTo>
                  <a:lnTo>
                    <a:pt x="20977" y="5400"/>
                  </a:lnTo>
                  <a:cubicBezTo>
                    <a:pt x="19835" y="14937"/>
                    <a:pt x="15842" y="21600"/>
                    <a:pt x="11270" y="21600"/>
                  </a:cubicBezTo>
                  <a:lnTo>
                    <a:pt x="10025" y="21600"/>
                  </a:lnTo>
                  <a:cubicBezTo>
                    <a:pt x="4489" y="21600"/>
                    <a:pt x="0" y="11929"/>
                    <a:pt x="0" y="0"/>
                  </a:cubicBezTo>
                  <a:lnTo>
                    <a:pt x="1245" y="0"/>
                  </a:lnTo>
                  <a:cubicBezTo>
                    <a:pt x="1245" y="11929"/>
                    <a:pt x="5734" y="21600"/>
                    <a:pt x="11270" y="2160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64" name="Group 264"/>
          <p:cNvGrpSpPr/>
          <p:nvPr/>
        </p:nvGrpSpPr>
        <p:grpSpPr>
          <a:xfrm>
            <a:off x="2176728" y="3285275"/>
            <a:ext cx="2755628" cy="867491"/>
            <a:chOff x="0" y="0"/>
            <a:chExt cx="2755627" cy="867489"/>
          </a:xfrm>
        </p:grpSpPr>
        <p:sp>
          <p:nvSpPr>
            <p:cNvPr id="261" name="Shape 261"/>
            <p:cNvSpPr/>
            <p:nvPr/>
          </p:nvSpPr>
          <p:spPr>
            <a:xfrm>
              <a:off x="0" y="0"/>
              <a:ext cx="2755628" cy="8674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788" extrusionOk="0">
                  <a:moveTo>
                    <a:pt x="20207" y="0"/>
                  </a:moveTo>
                  <a:lnTo>
                    <a:pt x="21600" y="5197"/>
                  </a:lnTo>
                  <a:lnTo>
                    <a:pt x="20750" y="5197"/>
                  </a:lnTo>
                  <a:cubicBezTo>
                    <a:pt x="19567" y="15039"/>
                    <a:pt x="15243" y="21600"/>
                    <a:pt x="10529" y="20707"/>
                  </a:cubicBezTo>
                  <a:lnTo>
                    <a:pt x="10529" y="20707"/>
                  </a:lnTo>
                  <a:cubicBezTo>
                    <a:pt x="14612" y="19934"/>
                    <a:pt x="18025" y="13721"/>
                    <a:pt x="19050" y="5197"/>
                  </a:cubicBezTo>
                  <a:lnTo>
                    <a:pt x="18200" y="5197"/>
                  </a:lnTo>
                  <a:close/>
                  <a:moveTo>
                    <a:pt x="9679" y="20788"/>
                  </a:moveTo>
                  <a:cubicBezTo>
                    <a:pt x="4333" y="20788"/>
                    <a:pt x="0" y="11481"/>
                    <a:pt x="0" y="0"/>
                  </a:cubicBezTo>
                  <a:lnTo>
                    <a:pt x="1700" y="0"/>
                  </a:lnTo>
                  <a:cubicBezTo>
                    <a:pt x="1700" y="11481"/>
                    <a:pt x="6033" y="20788"/>
                    <a:pt x="11379" y="20788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2" name="Shape 262"/>
            <p:cNvSpPr/>
            <p:nvPr/>
          </p:nvSpPr>
          <p:spPr>
            <a:xfrm>
              <a:off x="0" y="0"/>
              <a:ext cx="1451635" cy="86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73" y="21600"/>
                  </a:moveTo>
                  <a:cubicBezTo>
                    <a:pt x="8226" y="21600"/>
                    <a:pt x="0" y="11929"/>
                    <a:pt x="0" y="0"/>
                  </a:cubicBezTo>
                  <a:lnTo>
                    <a:pt x="3227" y="0"/>
                  </a:lnTo>
                  <a:cubicBezTo>
                    <a:pt x="3227" y="11929"/>
                    <a:pt x="11453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3" name="Shape 263"/>
            <p:cNvSpPr/>
            <p:nvPr/>
          </p:nvSpPr>
          <p:spPr>
            <a:xfrm>
              <a:off x="0" y="0"/>
              <a:ext cx="2755628" cy="8674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529" y="21517"/>
                  </a:moveTo>
                  <a:lnTo>
                    <a:pt x="10529" y="21517"/>
                  </a:lnTo>
                  <a:cubicBezTo>
                    <a:pt x="14612" y="20713"/>
                    <a:pt x="18025" y="14257"/>
                    <a:pt x="19050" y="5400"/>
                  </a:cubicBezTo>
                  <a:lnTo>
                    <a:pt x="18200" y="5400"/>
                  </a:lnTo>
                  <a:lnTo>
                    <a:pt x="20207" y="0"/>
                  </a:lnTo>
                  <a:lnTo>
                    <a:pt x="21600" y="5400"/>
                  </a:lnTo>
                  <a:lnTo>
                    <a:pt x="20750" y="5400"/>
                  </a:lnTo>
                  <a:cubicBezTo>
                    <a:pt x="19647" y="14937"/>
                    <a:pt x="15792" y="21600"/>
                    <a:pt x="11379" y="21600"/>
                  </a:cubicBezTo>
                  <a:lnTo>
                    <a:pt x="9679" y="21600"/>
                  </a:lnTo>
                  <a:cubicBezTo>
                    <a:pt x="4333" y="21600"/>
                    <a:pt x="0" y="11929"/>
                    <a:pt x="0" y="0"/>
                  </a:cubicBezTo>
                  <a:lnTo>
                    <a:pt x="1700" y="0"/>
                  </a:lnTo>
                  <a:cubicBezTo>
                    <a:pt x="1700" y="11929"/>
                    <a:pt x="6033" y="21600"/>
                    <a:pt x="11379" y="2160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68" name="Group 268"/>
          <p:cNvGrpSpPr/>
          <p:nvPr/>
        </p:nvGrpSpPr>
        <p:grpSpPr>
          <a:xfrm>
            <a:off x="2083318" y="3258175"/>
            <a:ext cx="2065555" cy="1013103"/>
            <a:chOff x="0" y="0"/>
            <a:chExt cx="2065553" cy="1013102"/>
          </a:xfrm>
        </p:grpSpPr>
        <p:sp>
          <p:nvSpPr>
            <p:cNvPr id="265" name="Shape 265"/>
            <p:cNvSpPr/>
            <p:nvPr/>
          </p:nvSpPr>
          <p:spPr>
            <a:xfrm>
              <a:off x="0" y="0"/>
              <a:ext cx="2065555" cy="10131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289" extrusionOk="0">
                  <a:moveTo>
                    <a:pt x="19236" y="0"/>
                  </a:moveTo>
                  <a:lnTo>
                    <a:pt x="21600" y="5072"/>
                  </a:lnTo>
                  <a:lnTo>
                    <a:pt x="20276" y="5072"/>
                  </a:lnTo>
                  <a:cubicBezTo>
                    <a:pt x="19130" y="15129"/>
                    <a:pt x="14815" y="21600"/>
                    <a:pt x="10280" y="20064"/>
                  </a:cubicBezTo>
                  <a:cubicBezTo>
                    <a:pt x="13836" y="18860"/>
                    <a:pt x="16729" y="12957"/>
                    <a:pt x="17628" y="5072"/>
                  </a:cubicBezTo>
                  <a:lnTo>
                    <a:pt x="16303" y="5072"/>
                  </a:lnTo>
                  <a:close/>
                  <a:moveTo>
                    <a:pt x="8956" y="20287"/>
                  </a:moveTo>
                  <a:cubicBezTo>
                    <a:pt x="4010" y="20287"/>
                    <a:pt x="0" y="11204"/>
                    <a:pt x="0" y="0"/>
                  </a:cubicBezTo>
                  <a:lnTo>
                    <a:pt x="2648" y="0"/>
                  </a:lnTo>
                  <a:cubicBezTo>
                    <a:pt x="2648" y="11204"/>
                    <a:pt x="6658" y="20287"/>
                    <a:pt x="11604" y="20287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6" name="Shape 266"/>
            <p:cNvSpPr/>
            <p:nvPr/>
          </p:nvSpPr>
          <p:spPr>
            <a:xfrm>
              <a:off x="0" y="0"/>
              <a:ext cx="1109689" cy="1013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670" y="21600"/>
                  </a:moveTo>
                  <a:cubicBezTo>
                    <a:pt x="7464" y="21600"/>
                    <a:pt x="0" y="11929"/>
                    <a:pt x="0" y="0"/>
                  </a:cubicBezTo>
                  <a:lnTo>
                    <a:pt x="4930" y="0"/>
                  </a:lnTo>
                  <a:cubicBezTo>
                    <a:pt x="4930" y="11929"/>
                    <a:pt x="12393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67" name="Shape 267"/>
            <p:cNvSpPr/>
            <p:nvPr/>
          </p:nvSpPr>
          <p:spPr>
            <a:xfrm>
              <a:off x="0" y="0"/>
              <a:ext cx="2065555" cy="10130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280" y="21363"/>
                  </a:moveTo>
                  <a:cubicBezTo>
                    <a:pt x="13836" y="20081"/>
                    <a:pt x="16729" y="13795"/>
                    <a:pt x="17628" y="5400"/>
                  </a:cubicBezTo>
                  <a:lnTo>
                    <a:pt x="16303" y="5400"/>
                  </a:lnTo>
                  <a:lnTo>
                    <a:pt x="19236" y="0"/>
                  </a:lnTo>
                  <a:lnTo>
                    <a:pt x="21600" y="5400"/>
                  </a:lnTo>
                  <a:lnTo>
                    <a:pt x="20276" y="5400"/>
                  </a:lnTo>
                  <a:cubicBezTo>
                    <a:pt x="19255" y="14937"/>
                    <a:pt x="15688" y="21600"/>
                    <a:pt x="11604" y="21600"/>
                  </a:cubicBezTo>
                  <a:lnTo>
                    <a:pt x="8956" y="21600"/>
                  </a:lnTo>
                  <a:cubicBezTo>
                    <a:pt x="4010" y="21600"/>
                    <a:pt x="0" y="11929"/>
                    <a:pt x="0" y="0"/>
                  </a:cubicBezTo>
                  <a:lnTo>
                    <a:pt x="2648" y="0"/>
                  </a:lnTo>
                  <a:cubicBezTo>
                    <a:pt x="2648" y="11929"/>
                    <a:pt x="6658" y="21600"/>
                    <a:pt x="11604" y="2160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2" name="Group 272"/>
          <p:cNvGrpSpPr/>
          <p:nvPr/>
        </p:nvGrpSpPr>
        <p:grpSpPr>
          <a:xfrm>
            <a:off x="2083318" y="3293216"/>
            <a:ext cx="1162997" cy="978197"/>
            <a:chOff x="0" y="0"/>
            <a:chExt cx="1162996" cy="978196"/>
          </a:xfrm>
        </p:grpSpPr>
        <p:sp>
          <p:nvSpPr>
            <p:cNvPr id="269" name="Shape 269"/>
            <p:cNvSpPr/>
            <p:nvPr/>
          </p:nvSpPr>
          <p:spPr>
            <a:xfrm>
              <a:off x="0" y="0"/>
              <a:ext cx="1162997" cy="978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529" extrusionOk="0">
                  <a:moveTo>
                    <a:pt x="17298" y="0"/>
                  </a:moveTo>
                  <a:lnTo>
                    <a:pt x="21600" y="4881"/>
                  </a:lnTo>
                  <a:lnTo>
                    <a:pt x="19330" y="4881"/>
                  </a:lnTo>
                  <a:cubicBezTo>
                    <a:pt x="18292" y="15322"/>
                    <a:pt x="14194" y="21600"/>
                    <a:pt x="10176" y="18904"/>
                  </a:cubicBezTo>
                  <a:cubicBezTo>
                    <a:pt x="10044" y="18816"/>
                    <a:pt x="9914" y="18718"/>
                    <a:pt x="9784" y="18612"/>
                  </a:cubicBezTo>
                  <a:lnTo>
                    <a:pt x="9784" y="18612"/>
                  </a:lnTo>
                  <a:cubicBezTo>
                    <a:pt x="12251" y="16580"/>
                    <a:pt x="14142" y="11392"/>
                    <a:pt x="14789" y="4881"/>
                  </a:cubicBezTo>
                  <a:lnTo>
                    <a:pt x="12518" y="4881"/>
                  </a:lnTo>
                  <a:close/>
                  <a:moveTo>
                    <a:pt x="7514" y="19524"/>
                  </a:moveTo>
                  <a:cubicBezTo>
                    <a:pt x="3364" y="19524"/>
                    <a:pt x="0" y="10783"/>
                    <a:pt x="0" y="0"/>
                  </a:cubicBezTo>
                  <a:lnTo>
                    <a:pt x="4541" y="0"/>
                  </a:lnTo>
                  <a:cubicBezTo>
                    <a:pt x="4541" y="10783"/>
                    <a:pt x="7905" y="19524"/>
                    <a:pt x="12055" y="19524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0" name="Shape 270"/>
            <p:cNvSpPr/>
            <p:nvPr/>
          </p:nvSpPr>
          <p:spPr>
            <a:xfrm>
              <a:off x="0" y="0"/>
              <a:ext cx="649044" cy="97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463" y="21600"/>
                  </a:moveTo>
                  <a:cubicBezTo>
                    <a:pt x="6028" y="21600"/>
                    <a:pt x="0" y="11929"/>
                    <a:pt x="0" y="0"/>
                  </a:cubicBezTo>
                  <a:lnTo>
                    <a:pt x="8137" y="0"/>
                  </a:lnTo>
                  <a:cubicBezTo>
                    <a:pt x="8137" y="11929"/>
                    <a:pt x="14164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1" name="Shape 271"/>
            <p:cNvSpPr/>
            <p:nvPr/>
          </p:nvSpPr>
          <p:spPr>
            <a:xfrm>
              <a:off x="0" y="0"/>
              <a:ext cx="1162997" cy="97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784" y="20590"/>
                  </a:moveTo>
                  <a:lnTo>
                    <a:pt x="9784" y="20590"/>
                  </a:lnTo>
                  <a:cubicBezTo>
                    <a:pt x="12251" y="18342"/>
                    <a:pt x="14142" y="12603"/>
                    <a:pt x="14789" y="5400"/>
                  </a:cubicBezTo>
                  <a:lnTo>
                    <a:pt x="12518" y="5400"/>
                  </a:lnTo>
                  <a:lnTo>
                    <a:pt x="17298" y="0"/>
                  </a:lnTo>
                  <a:lnTo>
                    <a:pt x="21600" y="5400"/>
                  </a:lnTo>
                  <a:lnTo>
                    <a:pt x="19330" y="5400"/>
                  </a:lnTo>
                  <a:cubicBezTo>
                    <a:pt x="18473" y="14937"/>
                    <a:pt x="15481" y="21600"/>
                    <a:pt x="12055" y="21600"/>
                  </a:cubicBezTo>
                  <a:lnTo>
                    <a:pt x="7514" y="21600"/>
                  </a:lnTo>
                  <a:cubicBezTo>
                    <a:pt x="3364" y="21600"/>
                    <a:pt x="0" y="11929"/>
                    <a:pt x="0" y="0"/>
                  </a:cubicBezTo>
                  <a:lnTo>
                    <a:pt x="4541" y="0"/>
                  </a:lnTo>
                  <a:cubicBezTo>
                    <a:pt x="4541" y="11929"/>
                    <a:pt x="7905" y="21600"/>
                    <a:pt x="12055" y="21600"/>
                  </a:cubicBezTo>
                </a:path>
              </a:pathLst>
            </a:custGeom>
            <a:noFill/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6" name="Group 276"/>
          <p:cNvGrpSpPr/>
          <p:nvPr/>
        </p:nvGrpSpPr>
        <p:grpSpPr>
          <a:xfrm>
            <a:off x="970058" y="1545254"/>
            <a:ext cx="6588285" cy="976769"/>
            <a:chOff x="0" y="0"/>
            <a:chExt cx="6588283" cy="976768"/>
          </a:xfrm>
        </p:grpSpPr>
        <p:sp>
          <p:nvSpPr>
            <p:cNvPr id="273" name="Shape 273"/>
            <p:cNvSpPr/>
            <p:nvPr/>
          </p:nvSpPr>
          <p:spPr>
            <a:xfrm>
              <a:off x="0" y="0"/>
              <a:ext cx="6588284" cy="97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29" y="21600"/>
                  </a:moveTo>
                  <a:lnTo>
                    <a:pt x="19999" y="16200"/>
                  </a:lnTo>
                  <a:lnTo>
                    <a:pt x="20399" y="16200"/>
                  </a:lnTo>
                  <a:lnTo>
                    <a:pt x="20399" y="16200"/>
                  </a:lnTo>
                  <a:cubicBezTo>
                    <a:pt x="19218" y="6663"/>
                    <a:pt x="15090" y="0"/>
                    <a:pt x="10364" y="0"/>
                  </a:cubicBezTo>
                  <a:lnTo>
                    <a:pt x="11165" y="0"/>
                  </a:lnTo>
                  <a:cubicBezTo>
                    <a:pt x="15891" y="0"/>
                    <a:pt x="20018" y="6663"/>
                    <a:pt x="21200" y="16200"/>
                  </a:cubicBezTo>
                  <a:lnTo>
                    <a:pt x="21600" y="16200"/>
                  </a:lnTo>
                  <a:close/>
                  <a:moveTo>
                    <a:pt x="10764" y="16"/>
                  </a:moveTo>
                  <a:lnTo>
                    <a:pt x="10764" y="16"/>
                  </a:lnTo>
                  <a:cubicBezTo>
                    <a:pt x="5200" y="464"/>
                    <a:pt x="801" y="9995"/>
                    <a:pt x="801" y="21600"/>
                  </a:cubicBezTo>
                  <a:lnTo>
                    <a:pt x="0" y="21600"/>
                  </a:lnTo>
                  <a:cubicBezTo>
                    <a:pt x="0" y="9671"/>
                    <a:pt x="4640" y="0"/>
                    <a:pt x="10364" y="0"/>
                  </a:cubicBezTo>
                  <a:cubicBezTo>
                    <a:pt x="10498" y="0"/>
                    <a:pt x="10631" y="5"/>
                    <a:pt x="10764" y="16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4" name="Shape 274"/>
            <p:cNvSpPr/>
            <p:nvPr/>
          </p:nvSpPr>
          <p:spPr>
            <a:xfrm>
              <a:off x="0" y="0"/>
              <a:ext cx="3283285" cy="97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6"/>
                  </a:moveTo>
                  <a:lnTo>
                    <a:pt x="21600" y="16"/>
                  </a:lnTo>
                  <a:cubicBezTo>
                    <a:pt x="10435" y="464"/>
                    <a:pt x="1606" y="9995"/>
                    <a:pt x="1606" y="21600"/>
                  </a:cubicBezTo>
                  <a:lnTo>
                    <a:pt x="0" y="21600"/>
                  </a:lnTo>
                  <a:cubicBezTo>
                    <a:pt x="0" y="9671"/>
                    <a:pt x="9311" y="0"/>
                    <a:pt x="20797" y="0"/>
                  </a:cubicBezTo>
                  <a:cubicBezTo>
                    <a:pt x="21065" y="0"/>
                    <a:pt x="21332" y="5"/>
                    <a:pt x="21600" y="16"/>
                  </a:cubicBezTo>
                  <a:close/>
                </a:path>
              </a:pathLst>
            </a:custGeom>
            <a:solidFill>
              <a:srgbClr val="000000">
                <a:alpha val="2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5" name="Shape 275"/>
            <p:cNvSpPr/>
            <p:nvPr/>
          </p:nvSpPr>
          <p:spPr>
            <a:xfrm>
              <a:off x="0" y="0"/>
              <a:ext cx="6588284" cy="9767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64" y="16"/>
                  </a:moveTo>
                  <a:lnTo>
                    <a:pt x="10764" y="16"/>
                  </a:lnTo>
                  <a:cubicBezTo>
                    <a:pt x="5200" y="464"/>
                    <a:pt x="801" y="9995"/>
                    <a:pt x="801" y="21600"/>
                  </a:cubicBezTo>
                  <a:lnTo>
                    <a:pt x="0" y="21600"/>
                  </a:lnTo>
                  <a:cubicBezTo>
                    <a:pt x="0" y="9671"/>
                    <a:pt x="4640" y="0"/>
                    <a:pt x="10364" y="0"/>
                  </a:cubicBezTo>
                  <a:lnTo>
                    <a:pt x="11165" y="0"/>
                  </a:lnTo>
                  <a:cubicBezTo>
                    <a:pt x="15891" y="0"/>
                    <a:pt x="20018" y="6663"/>
                    <a:pt x="21200" y="16200"/>
                  </a:cubicBezTo>
                  <a:lnTo>
                    <a:pt x="21600" y="16200"/>
                  </a:lnTo>
                  <a:lnTo>
                    <a:pt x="21129" y="21600"/>
                  </a:lnTo>
                  <a:lnTo>
                    <a:pt x="19999" y="16200"/>
                  </a:lnTo>
                  <a:lnTo>
                    <a:pt x="20399" y="16200"/>
                  </a:lnTo>
                  <a:lnTo>
                    <a:pt x="20399" y="16200"/>
                  </a:lnTo>
                  <a:cubicBezTo>
                    <a:pt x="19218" y="6663"/>
                    <a:pt x="15090" y="0"/>
                    <a:pt x="10364" y="0"/>
                  </a:cubicBezTo>
                </a:path>
              </a:pathLst>
            </a:custGeom>
            <a:noFill/>
            <a:ln w="15875" cap="rnd">
              <a:solidFill>
                <a:srgbClr val="AD3B43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79" name="Group 279"/>
          <p:cNvGrpSpPr/>
          <p:nvPr/>
        </p:nvGrpSpPr>
        <p:grpSpPr>
          <a:xfrm>
            <a:off x="6839022" y="2605347"/>
            <a:ext cx="580447" cy="601681"/>
            <a:chOff x="0" y="0"/>
            <a:chExt cx="580446" cy="601679"/>
          </a:xfrm>
        </p:grpSpPr>
        <p:sp>
          <p:nvSpPr>
            <p:cNvPr id="277" name="Shape 277"/>
            <p:cNvSpPr/>
            <p:nvPr/>
          </p:nvSpPr>
          <p:spPr>
            <a:xfrm>
              <a:off x="-1" y="0"/>
              <a:ext cx="580448" cy="601680"/>
            </a:xfrm>
            <a:prstGeom prst="ellipse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8" name="Shape 278"/>
            <p:cNvSpPr/>
            <p:nvPr/>
          </p:nvSpPr>
          <p:spPr>
            <a:xfrm>
              <a:off x="85003" y="115420"/>
              <a:ext cx="41043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[ ]</a:t>
              </a:r>
            </a:p>
          </p:txBody>
        </p:sp>
      </p:grpSp>
      <p:sp>
        <p:nvSpPr>
          <p:cNvPr id="280" name="Shape 280"/>
          <p:cNvSpPr/>
          <p:nvPr/>
        </p:nvSpPr>
        <p:spPr>
          <a:xfrm>
            <a:off x="8194760" y="1971431"/>
            <a:ext cx="456619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400">
                <a:solidFill>
                  <a:srgbClr val="FFFFFF"/>
                </a:solidFill>
              </a:defRPr>
            </a:pPr>
            <a:r>
              <a:t>Output_channel=</a:t>
            </a:r>
          </a:p>
          <a:p>
            <a:pPr>
              <a:defRPr sz="1400">
                <a:solidFill>
                  <a:srgbClr val="FFFFFF"/>
                </a:solidFill>
              </a:defRPr>
            </a:pPr>
            <a:r>
              <a:t>	Input_channel+Layer * Growth rate(32).</a:t>
            </a:r>
          </a:p>
        </p:txBody>
      </p:sp>
      <p:sp>
        <p:nvSpPr>
          <p:cNvPr id="281" name="Shape 281"/>
          <p:cNvSpPr/>
          <p:nvPr/>
        </p:nvSpPr>
        <p:spPr>
          <a:xfrm>
            <a:off x="6839022" y="3505199"/>
            <a:ext cx="4842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256</a:t>
            </a:r>
          </a:p>
        </p:txBody>
      </p:sp>
      <p:sp>
        <p:nvSpPr>
          <p:cNvPr id="282" name="Shape 282"/>
          <p:cNvSpPr/>
          <p:nvPr/>
        </p:nvSpPr>
        <p:spPr>
          <a:xfrm>
            <a:off x="433137" y="1417637"/>
            <a:ext cx="7761624" cy="3362911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3" name="Shape 283"/>
          <p:cNvSpPr/>
          <p:nvPr/>
        </p:nvSpPr>
        <p:spPr>
          <a:xfrm>
            <a:off x="4323346" y="4347410"/>
            <a:ext cx="13889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DenseBlock</a:t>
            </a:r>
          </a:p>
        </p:txBody>
      </p:sp>
      <p:sp>
        <p:nvSpPr>
          <p:cNvPr id="284" name="Shape 284"/>
          <p:cNvSpPr/>
          <p:nvPr/>
        </p:nvSpPr>
        <p:spPr>
          <a:xfrm>
            <a:off x="2917773" y="6319256"/>
            <a:ext cx="1770755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Transition Layer</a:t>
            </a:r>
          </a:p>
        </p:txBody>
      </p:sp>
      <p:sp>
        <p:nvSpPr>
          <p:cNvPr id="285" name="Shape 285"/>
          <p:cNvSpPr/>
          <p:nvPr/>
        </p:nvSpPr>
        <p:spPr>
          <a:xfrm>
            <a:off x="433137" y="5052938"/>
            <a:ext cx="7761624" cy="1735108"/>
          </a:xfrm>
          <a:prstGeom prst="rect">
            <a:avLst/>
          </a:prstGeom>
          <a:ln w="5715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6" name="Shape 286"/>
          <p:cNvSpPr/>
          <p:nvPr/>
        </p:nvSpPr>
        <p:spPr>
          <a:xfrm>
            <a:off x="1395144" y="5128140"/>
            <a:ext cx="299706" cy="1024700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7" name="Shape 287"/>
          <p:cNvSpPr/>
          <p:nvPr/>
        </p:nvSpPr>
        <p:spPr>
          <a:xfrm>
            <a:off x="2017923" y="5140869"/>
            <a:ext cx="293546" cy="1039564"/>
          </a:xfrm>
          <a:prstGeom prst="rect">
            <a:avLst/>
          </a:prstGeom>
          <a:solidFill>
            <a:schemeClr val="accent4"/>
          </a:solidFill>
          <a:ln w="15875" cap="rnd">
            <a:solidFill>
              <a:srgbClr val="AE823B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8" name="Shape 288"/>
          <p:cNvSpPr/>
          <p:nvPr/>
        </p:nvSpPr>
        <p:spPr>
          <a:xfrm>
            <a:off x="1881373" y="6121684"/>
            <a:ext cx="605209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Avg</a:t>
            </a:r>
            <a:br/>
            <a:r>
              <a:t>pool</a:t>
            </a:r>
          </a:p>
        </p:txBody>
      </p:sp>
      <p:sp>
        <p:nvSpPr>
          <p:cNvPr id="289" name="Shape 289"/>
          <p:cNvSpPr/>
          <p:nvPr/>
        </p:nvSpPr>
        <p:spPr>
          <a:xfrm>
            <a:off x="1168129" y="6139924"/>
            <a:ext cx="667828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1x1</a:t>
            </a:r>
            <a:br/>
            <a:r>
              <a:t>conv</a:t>
            </a:r>
          </a:p>
        </p:txBody>
      </p:sp>
      <p:sp>
        <p:nvSpPr>
          <p:cNvPr id="290" name="Shape 290"/>
          <p:cNvSpPr/>
          <p:nvPr/>
        </p:nvSpPr>
        <p:spPr>
          <a:xfrm>
            <a:off x="5387046" y="6310193"/>
            <a:ext cx="293144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Reduce channels</a:t>
            </a:r>
          </a:p>
        </p:txBody>
      </p:sp>
      <p:sp>
        <p:nvSpPr>
          <p:cNvPr id="291" name="Shape 291"/>
          <p:cNvSpPr/>
          <p:nvPr/>
        </p:nvSpPr>
        <p:spPr>
          <a:xfrm>
            <a:off x="1726081" y="3189023"/>
            <a:ext cx="4315615" cy="1158388"/>
          </a:xfrm>
          <a:prstGeom prst="rect">
            <a:avLst/>
          </a:prstGeom>
          <a:ln w="762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2" name="Shape 292"/>
          <p:cNvSpPr/>
          <p:nvPr/>
        </p:nvSpPr>
        <p:spPr>
          <a:xfrm>
            <a:off x="6237628" y="4152732"/>
            <a:ext cx="362138" cy="2046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3" name="Shape 293"/>
          <p:cNvSpPr/>
          <p:nvPr/>
        </p:nvSpPr>
        <p:spPr>
          <a:xfrm>
            <a:off x="6441692" y="3952509"/>
            <a:ext cx="1714163" cy="650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Layer conact </a:t>
            </a:r>
          </a:p>
          <a:p>
            <a:pPr>
              <a:defRPr>
                <a:solidFill>
                  <a:srgbClr val="FFFFFF"/>
                </a:solidFill>
              </a:defRPr>
            </a:pPr>
            <a:r>
              <a:t>each layer</a:t>
            </a:r>
          </a:p>
        </p:txBody>
      </p:sp>
      <p:pic>
        <p:nvPicPr>
          <p:cNvPr id="294" name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06230" y="536300"/>
            <a:ext cx="1571626" cy="9620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73864" y="3302410"/>
            <a:ext cx="2372267" cy="78581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hape 296"/>
          <p:cNvSpPr/>
          <p:nvPr/>
        </p:nvSpPr>
        <p:spPr>
          <a:xfrm>
            <a:off x="9136456" y="3285275"/>
            <a:ext cx="2417915" cy="786472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pic>
        <p:nvPicPr>
          <p:cNvPr id="297" name="image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21744" y="4859920"/>
            <a:ext cx="2419351" cy="457201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Shape 298"/>
          <p:cNvSpPr/>
          <p:nvPr/>
        </p:nvSpPr>
        <p:spPr>
          <a:xfrm>
            <a:off x="9221744" y="4847302"/>
            <a:ext cx="2419351" cy="502770"/>
          </a:xfrm>
          <a:prstGeom prst="rect">
            <a:avLst/>
          </a:prstGeom>
          <a:ln w="76200" cap="rnd">
            <a:solidFill>
              <a:srgbClr val="FF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Data Augmentation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7382"/>
            <a:ext cx="2021305" cy="202130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0719" y="1864826"/>
            <a:ext cx="4433336" cy="2171583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263448" y="4201210"/>
            <a:ext cx="648671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Random expansion creates more </a:t>
            </a:r>
            <a:r>
              <a:rPr lang="en-US" altLang="zh-TW" dirty="0">
                <a:solidFill>
                  <a:srgbClr val="FFFF00"/>
                </a:solidFill>
              </a:rPr>
              <a:t>small</a:t>
            </a:r>
            <a:r>
              <a:rPr lang="en-US" altLang="zh-TW" dirty="0">
                <a:solidFill>
                  <a:srgbClr val="FFFFFF"/>
                </a:solidFill>
              </a:rPr>
              <a:t> training examples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4440" y="1775099"/>
            <a:ext cx="3706000" cy="3317530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341559" y="5517375"/>
            <a:ext cx="9873855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each sampled patch is resized to fixed size and is horizontally flipped with probability 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of </a:t>
            </a:r>
            <a:r>
              <a:rPr lang="en-US" altLang="zh-TW" dirty="0">
                <a:solidFill>
                  <a:srgbClr val="FFFFFF"/>
                </a:solidFill>
              </a:rPr>
              <a:t>0.5, in addition to applying some photo-metric distortions similar to those described 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3751" y="89552"/>
            <a:ext cx="58864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297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Shape 732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Experimental Results</a:t>
            </a:r>
          </a:p>
        </p:txBody>
      </p:sp>
      <p:sp>
        <p:nvSpPr>
          <p:cNvPr id="733" name="Shape 733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Base network:</a:t>
            </a:r>
          </a:p>
          <a:p>
            <a:pPr marL="742950" lvl="1" indent="-285750">
              <a:defRPr sz="1600"/>
            </a:pPr>
            <a:r>
              <a:t>Based on VGG16</a:t>
            </a:r>
          </a:p>
          <a:p>
            <a:pPr marL="742950" lvl="1" indent="-285750">
              <a:defRPr sz="1600"/>
            </a:pPr>
            <a:r>
              <a:t>Pre-trained on ILSVRC CLS-LOC dataset</a:t>
            </a:r>
          </a:p>
          <a:p>
            <a:pPr marL="742950" lvl="1" indent="-285750">
              <a:defRPr sz="1600"/>
            </a:pPr>
            <a:r>
              <a:t>Using SGD with initial learning rate 10^-3</a:t>
            </a:r>
          </a:p>
        </p:txBody>
      </p:sp>
      <p:grpSp>
        <p:nvGrpSpPr>
          <p:cNvPr id="736" name="Group 736"/>
          <p:cNvGrpSpPr/>
          <p:nvPr/>
        </p:nvGrpSpPr>
        <p:grpSpPr>
          <a:xfrm>
            <a:off x="8603223" y="1942226"/>
            <a:ext cx="1347020" cy="589937"/>
            <a:chOff x="0" y="0"/>
            <a:chExt cx="1347019" cy="589935"/>
          </a:xfrm>
        </p:grpSpPr>
        <p:sp>
          <p:nvSpPr>
            <p:cNvPr id="734" name="Shape 734"/>
            <p:cNvSpPr/>
            <p:nvPr/>
          </p:nvSpPr>
          <p:spPr>
            <a:xfrm>
              <a:off x="-1" y="0"/>
              <a:ext cx="1347021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5" name="Shape 735"/>
            <p:cNvSpPr/>
            <p:nvPr/>
          </p:nvSpPr>
          <p:spPr>
            <a:xfrm>
              <a:off x="-1" y="20647"/>
              <a:ext cx="1347021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Conv3-64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Conv3-64</a:t>
              </a:r>
            </a:p>
          </p:txBody>
        </p:sp>
      </p:grpSp>
      <p:grpSp>
        <p:nvGrpSpPr>
          <p:cNvPr id="739" name="Group 739"/>
          <p:cNvGrpSpPr/>
          <p:nvPr/>
        </p:nvGrpSpPr>
        <p:grpSpPr>
          <a:xfrm>
            <a:off x="8603222" y="2503162"/>
            <a:ext cx="1347020" cy="370841"/>
            <a:chOff x="0" y="0"/>
            <a:chExt cx="1347019" cy="370840"/>
          </a:xfrm>
        </p:grpSpPr>
        <p:sp>
          <p:nvSpPr>
            <p:cNvPr id="737" name="Shape 737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42" name="Group 742"/>
          <p:cNvGrpSpPr/>
          <p:nvPr/>
        </p:nvGrpSpPr>
        <p:grpSpPr>
          <a:xfrm>
            <a:off x="8603226" y="3333031"/>
            <a:ext cx="1347020" cy="370841"/>
            <a:chOff x="0" y="0"/>
            <a:chExt cx="1347019" cy="370840"/>
          </a:xfrm>
        </p:grpSpPr>
        <p:sp>
          <p:nvSpPr>
            <p:cNvPr id="740" name="Shape 740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45" name="Group 745"/>
          <p:cNvGrpSpPr/>
          <p:nvPr/>
        </p:nvGrpSpPr>
        <p:grpSpPr>
          <a:xfrm>
            <a:off x="8603225" y="4147401"/>
            <a:ext cx="1347020" cy="370841"/>
            <a:chOff x="0" y="0"/>
            <a:chExt cx="1347019" cy="370840"/>
          </a:xfrm>
        </p:grpSpPr>
        <p:sp>
          <p:nvSpPr>
            <p:cNvPr id="743" name="Shape 743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48" name="Group 748"/>
          <p:cNvGrpSpPr/>
          <p:nvPr/>
        </p:nvGrpSpPr>
        <p:grpSpPr>
          <a:xfrm>
            <a:off x="8603225" y="4952050"/>
            <a:ext cx="1347020" cy="370841"/>
            <a:chOff x="0" y="0"/>
            <a:chExt cx="1347019" cy="370840"/>
          </a:xfrm>
        </p:grpSpPr>
        <p:sp>
          <p:nvSpPr>
            <p:cNvPr id="746" name="Shape 746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47" name="Shape 747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51" name="Group 751"/>
          <p:cNvGrpSpPr/>
          <p:nvPr/>
        </p:nvGrpSpPr>
        <p:grpSpPr>
          <a:xfrm>
            <a:off x="8603222" y="2860500"/>
            <a:ext cx="1356855" cy="589937"/>
            <a:chOff x="0" y="0"/>
            <a:chExt cx="1356854" cy="589935"/>
          </a:xfrm>
        </p:grpSpPr>
        <p:sp>
          <p:nvSpPr>
            <p:cNvPr id="749" name="Shape 749"/>
            <p:cNvSpPr/>
            <p:nvPr/>
          </p:nvSpPr>
          <p:spPr>
            <a:xfrm>
              <a:off x="-1" y="0"/>
              <a:ext cx="1356856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-1" y="20647"/>
              <a:ext cx="1356856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Conv3-128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Conv3-128</a:t>
              </a:r>
            </a:p>
          </p:txBody>
        </p:sp>
      </p:grpSp>
      <p:grpSp>
        <p:nvGrpSpPr>
          <p:cNvPr id="754" name="Group 754"/>
          <p:cNvGrpSpPr/>
          <p:nvPr/>
        </p:nvGrpSpPr>
        <p:grpSpPr>
          <a:xfrm>
            <a:off x="8603222" y="3638270"/>
            <a:ext cx="1356855" cy="701041"/>
            <a:chOff x="0" y="0"/>
            <a:chExt cx="1356854" cy="701040"/>
          </a:xfrm>
        </p:grpSpPr>
        <p:sp>
          <p:nvSpPr>
            <p:cNvPr id="752" name="Shape 752"/>
            <p:cNvSpPr/>
            <p:nvPr/>
          </p:nvSpPr>
          <p:spPr>
            <a:xfrm>
              <a:off x="0" y="55552"/>
              <a:ext cx="1356855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3" name="Shape 753"/>
            <p:cNvSpPr/>
            <p:nvPr/>
          </p:nvSpPr>
          <p:spPr>
            <a:xfrm>
              <a:off x="0" y="0"/>
              <a:ext cx="1356855" cy="70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Conv3-256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Conv3-256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Conv1-256</a:t>
              </a:r>
            </a:p>
          </p:txBody>
        </p:sp>
      </p:grpSp>
      <p:grpSp>
        <p:nvGrpSpPr>
          <p:cNvPr id="757" name="Group 757"/>
          <p:cNvGrpSpPr/>
          <p:nvPr/>
        </p:nvGrpSpPr>
        <p:grpSpPr>
          <a:xfrm>
            <a:off x="8598304" y="4388001"/>
            <a:ext cx="1356855" cy="701041"/>
            <a:chOff x="0" y="0"/>
            <a:chExt cx="1356854" cy="701040"/>
          </a:xfrm>
        </p:grpSpPr>
        <p:sp>
          <p:nvSpPr>
            <p:cNvPr id="755" name="Shape 755"/>
            <p:cNvSpPr/>
            <p:nvPr/>
          </p:nvSpPr>
          <p:spPr>
            <a:xfrm>
              <a:off x="0" y="55552"/>
              <a:ext cx="1356855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0" y="0"/>
              <a:ext cx="1356855" cy="70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Conv1-512</a:t>
              </a:r>
            </a:p>
          </p:txBody>
        </p:sp>
      </p:grpSp>
      <p:grpSp>
        <p:nvGrpSpPr>
          <p:cNvPr id="760" name="Group 760"/>
          <p:cNvGrpSpPr/>
          <p:nvPr/>
        </p:nvGrpSpPr>
        <p:grpSpPr>
          <a:xfrm>
            <a:off x="8603222" y="5257689"/>
            <a:ext cx="1356855" cy="701041"/>
            <a:chOff x="0" y="0"/>
            <a:chExt cx="1356854" cy="701040"/>
          </a:xfrm>
        </p:grpSpPr>
        <p:sp>
          <p:nvSpPr>
            <p:cNvPr id="758" name="Shape 758"/>
            <p:cNvSpPr/>
            <p:nvPr/>
          </p:nvSpPr>
          <p:spPr>
            <a:xfrm>
              <a:off x="0" y="55552"/>
              <a:ext cx="1356855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0" y="0"/>
              <a:ext cx="1356855" cy="70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Conv1-512</a:t>
              </a:r>
            </a:p>
          </p:txBody>
        </p:sp>
      </p:grpSp>
      <p:grpSp>
        <p:nvGrpSpPr>
          <p:cNvPr id="763" name="Group 763"/>
          <p:cNvGrpSpPr/>
          <p:nvPr/>
        </p:nvGrpSpPr>
        <p:grpSpPr>
          <a:xfrm>
            <a:off x="8603226" y="5909895"/>
            <a:ext cx="1356852" cy="312840"/>
            <a:chOff x="0" y="0"/>
            <a:chExt cx="1356850" cy="312838"/>
          </a:xfrm>
        </p:grpSpPr>
        <p:sp>
          <p:nvSpPr>
            <p:cNvPr id="761" name="Shape 761"/>
            <p:cNvSpPr/>
            <p:nvPr/>
          </p:nvSpPr>
          <p:spPr>
            <a:xfrm>
              <a:off x="0" y="0"/>
              <a:ext cx="1356851" cy="312839"/>
            </a:xfrm>
            <a:prstGeom prst="rect">
              <a:avLst/>
            </a:prstGeom>
            <a:solidFill>
              <a:schemeClr val="accent5"/>
            </a:solidFill>
            <a:ln w="15875" cap="rnd">
              <a:solidFill>
                <a:srgbClr val="AE554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2" name="Shape 762"/>
            <p:cNvSpPr/>
            <p:nvPr/>
          </p:nvSpPr>
          <p:spPr>
            <a:xfrm>
              <a:off x="0" y="2749"/>
              <a:ext cx="1356851" cy="3073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>
                  <a:solidFill>
                    <a:srgbClr val="FFFFFF"/>
                  </a:solidFill>
                </a:defRPr>
              </a:lvl1pPr>
            </a:lstStyle>
            <a:p>
              <a:r>
                <a:t>Maxpool m/</a:t>
              </a:r>
            </a:p>
          </p:txBody>
        </p:sp>
      </p:grpSp>
      <p:grpSp>
        <p:nvGrpSpPr>
          <p:cNvPr id="766" name="Group 766"/>
          <p:cNvGrpSpPr/>
          <p:nvPr/>
        </p:nvGrpSpPr>
        <p:grpSpPr>
          <a:xfrm>
            <a:off x="10318953" y="1942226"/>
            <a:ext cx="1347020" cy="589937"/>
            <a:chOff x="0" y="0"/>
            <a:chExt cx="1347019" cy="589935"/>
          </a:xfrm>
        </p:grpSpPr>
        <p:sp>
          <p:nvSpPr>
            <p:cNvPr id="764" name="Shape 764"/>
            <p:cNvSpPr/>
            <p:nvPr/>
          </p:nvSpPr>
          <p:spPr>
            <a:xfrm>
              <a:off x="-1" y="0"/>
              <a:ext cx="1347021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-1" y="20647"/>
              <a:ext cx="1347021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Conv3-64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Conv3-64</a:t>
              </a:r>
            </a:p>
          </p:txBody>
        </p:sp>
      </p:grpSp>
      <p:grpSp>
        <p:nvGrpSpPr>
          <p:cNvPr id="769" name="Group 769"/>
          <p:cNvGrpSpPr/>
          <p:nvPr/>
        </p:nvGrpSpPr>
        <p:grpSpPr>
          <a:xfrm>
            <a:off x="10318952" y="2503162"/>
            <a:ext cx="1347020" cy="370841"/>
            <a:chOff x="0" y="0"/>
            <a:chExt cx="1347019" cy="370840"/>
          </a:xfrm>
        </p:grpSpPr>
        <p:sp>
          <p:nvSpPr>
            <p:cNvPr id="767" name="Shape 767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72" name="Group 772"/>
          <p:cNvGrpSpPr/>
          <p:nvPr/>
        </p:nvGrpSpPr>
        <p:grpSpPr>
          <a:xfrm>
            <a:off x="10318954" y="3333031"/>
            <a:ext cx="1347020" cy="370841"/>
            <a:chOff x="0" y="0"/>
            <a:chExt cx="1347019" cy="370840"/>
          </a:xfrm>
        </p:grpSpPr>
        <p:sp>
          <p:nvSpPr>
            <p:cNvPr id="770" name="Shape 770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75" name="Group 775"/>
          <p:cNvGrpSpPr/>
          <p:nvPr/>
        </p:nvGrpSpPr>
        <p:grpSpPr>
          <a:xfrm>
            <a:off x="10318953" y="4147401"/>
            <a:ext cx="1347020" cy="370841"/>
            <a:chOff x="0" y="0"/>
            <a:chExt cx="1347019" cy="370840"/>
          </a:xfrm>
        </p:grpSpPr>
        <p:sp>
          <p:nvSpPr>
            <p:cNvPr id="773" name="Shape 773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4" name="Shape 774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78" name="Group 778"/>
          <p:cNvGrpSpPr/>
          <p:nvPr/>
        </p:nvGrpSpPr>
        <p:grpSpPr>
          <a:xfrm>
            <a:off x="10318953" y="4952050"/>
            <a:ext cx="1347020" cy="370841"/>
            <a:chOff x="0" y="0"/>
            <a:chExt cx="1347019" cy="370840"/>
          </a:xfrm>
        </p:grpSpPr>
        <p:sp>
          <p:nvSpPr>
            <p:cNvPr id="776" name="Shape 776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77" name="Shape 777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781" name="Group 781"/>
          <p:cNvGrpSpPr/>
          <p:nvPr/>
        </p:nvGrpSpPr>
        <p:grpSpPr>
          <a:xfrm>
            <a:off x="10318952" y="2860500"/>
            <a:ext cx="1356855" cy="589937"/>
            <a:chOff x="0" y="0"/>
            <a:chExt cx="1356854" cy="589935"/>
          </a:xfrm>
        </p:grpSpPr>
        <p:sp>
          <p:nvSpPr>
            <p:cNvPr id="779" name="Shape 779"/>
            <p:cNvSpPr/>
            <p:nvPr/>
          </p:nvSpPr>
          <p:spPr>
            <a:xfrm>
              <a:off x="-1" y="0"/>
              <a:ext cx="1356856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0" name="Shape 780"/>
            <p:cNvSpPr/>
            <p:nvPr/>
          </p:nvSpPr>
          <p:spPr>
            <a:xfrm>
              <a:off x="-1" y="20647"/>
              <a:ext cx="1356856" cy="548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Conv3-128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Conv3-128</a:t>
              </a:r>
            </a:p>
          </p:txBody>
        </p:sp>
      </p:grpSp>
      <p:grpSp>
        <p:nvGrpSpPr>
          <p:cNvPr id="784" name="Group 784"/>
          <p:cNvGrpSpPr/>
          <p:nvPr/>
        </p:nvGrpSpPr>
        <p:grpSpPr>
          <a:xfrm>
            <a:off x="10318952" y="3638270"/>
            <a:ext cx="1356855" cy="701041"/>
            <a:chOff x="0" y="0"/>
            <a:chExt cx="1356854" cy="701040"/>
          </a:xfrm>
        </p:grpSpPr>
        <p:sp>
          <p:nvSpPr>
            <p:cNvPr id="782" name="Shape 782"/>
            <p:cNvSpPr/>
            <p:nvPr/>
          </p:nvSpPr>
          <p:spPr>
            <a:xfrm>
              <a:off x="0" y="55552"/>
              <a:ext cx="1356855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3" name="Shape 783"/>
            <p:cNvSpPr/>
            <p:nvPr/>
          </p:nvSpPr>
          <p:spPr>
            <a:xfrm>
              <a:off x="0" y="0"/>
              <a:ext cx="1356855" cy="70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Conv3-256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Conv3-256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Conv1-256</a:t>
              </a:r>
            </a:p>
          </p:txBody>
        </p:sp>
      </p:grpSp>
      <p:grpSp>
        <p:nvGrpSpPr>
          <p:cNvPr id="787" name="Group 787"/>
          <p:cNvGrpSpPr/>
          <p:nvPr/>
        </p:nvGrpSpPr>
        <p:grpSpPr>
          <a:xfrm>
            <a:off x="10314034" y="4388001"/>
            <a:ext cx="1356855" cy="701041"/>
            <a:chOff x="0" y="0"/>
            <a:chExt cx="1356854" cy="701040"/>
          </a:xfrm>
        </p:grpSpPr>
        <p:sp>
          <p:nvSpPr>
            <p:cNvPr id="785" name="Shape 785"/>
            <p:cNvSpPr/>
            <p:nvPr/>
          </p:nvSpPr>
          <p:spPr>
            <a:xfrm>
              <a:off x="0" y="55552"/>
              <a:ext cx="1356855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6" name="Shape 786"/>
            <p:cNvSpPr/>
            <p:nvPr/>
          </p:nvSpPr>
          <p:spPr>
            <a:xfrm>
              <a:off x="0" y="0"/>
              <a:ext cx="1356855" cy="70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Conv1-512</a:t>
              </a:r>
            </a:p>
          </p:txBody>
        </p:sp>
      </p:grpSp>
      <p:grpSp>
        <p:nvGrpSpPr>
          <p:cNvPr id="790" name="Group 790"/>
          <p:cNvGrpSpPr/>
          <p:nvPr/>
        </p:nvGrpSpPr>
        <p:grpSpPr>
          <a:xfrm>
            <a:off x="10318952" y="5257689"/>
            <a:ext cx="1356855" cy="701041"/>
            <a:chOff x="0" y="0"/>
            <a:chExt cx="1356854" cy="701040"/>
          </a:xfrm>
        </p:grpSpPr>
        <p:sp>
          <p:nvSpPr>
            <p:cNvPr id="788" name="Shape 788"/>
            <p:cNvSpPr/>
            <p:nvPr/>
          </p:nvSpPr>
          <p:spPr>
            <a:xfrm>
              <a:off x="0" y="55552"/>
              <a:ext cx="1356855" cy="589936"/>
            </a:xfrm>
            <a:prstGeom prst="rect">
              <a:avLst/>
            </a:prstGeom>
            <a:solidFill>
              <a:schemeClr val="accent1"/>
            </a:solidFill>
            <a:ln w="15875" cap="rnd">
              <a:solidFill>
                <a:srgbClr val="009088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89" name="Shape 789"/>
            <p:cNvSpPr/>
            <p:nvPr/>
          </p:nvSpPr>
          <p:spPr>
            <a:xfrm>
              <a:off x="0" y="0"/>
              <a:ext cx="1356855" cy="7010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Conv3-512</a:t>
              </a:r>
            </a:p>
            <a:p>
              <a:pPr>
                <a:defRPr sz="1000">
                  <a:solidFill>
                    <a:srgbClr val="FFFFFF"/>
                  </a:solidFill>
                </a:defRPr>
              </a:pPr>
              <a:r>
                <a:t>Conv1-512</a:t>
              </a:r>
            </a:p>
          </p:txBody>
        </p:sp>
      </p:grpSp>
      <p:grpSp>
        <p:nvGrpSpPr>
          <p:cNvPr id="793" name="Group 793"/>
          <p:cNvGrpSpPr/>
          <p:nvPr/>
        </p:nvGrpSpPr>
        <p:grpSpPr>
          <a:xfrm>
            <a:off x="10323865" y="6186678"/>
            <a:ext cx="1347020" cy="370841"/>
            <a:chOff x="0" y="0"/>
            <a:chExt cx="1347019" cy="370840"/>
          </a:xfrm>
        </p:grpSpPr>
        <p:sp>
          <p:nvSpPr>
            <p:cNvPr id="791" name="Shape 791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2"/>
            </a:solidFill>
            <a:ln w="15875" cap="rnd">
              <a:solidFill>
                <a:srgbClr val="51AB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2" name="Shape 792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fc6</a:t>
              </a:r>
            </a:p>
          </p:txBody>
        </p:sp>
      </p:grpSp>
      <p:grpSp>
        <p:nvGrpSpPr>
          <p:cNvPr id="796" name="Group 796"/>
          <p:cNvGrpSpPr/>
          <p:nvPr/>
        </p:nvGrpSpPr>
        <p:grpSpPr>
          <a:xfrm>
            <a:off x="10328787" y="6501527"/>
            <a:ext cx="1347020" cy="370841"/>
            <a:chOff x="0" y="0"/>
            <a:chExt cx="1347019" cy="370840"/>
          </a:xfrm>
        </p:grpSpPr>
        <p:sp>
          <p:nvSpPr>
            <p:cNvPr id="794" name="Shape 794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2"/>
            </a:solidFill>
            <a:ln w="15875" cap="rnd">
              <a:solidFill>
                <a:srgbClr val="51AB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5" name="Shape 795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fc7</a:t>
              </a:r>
            </a:p>
          </p:txBody>
        </p:sp>
      </p:grpSp>
      <p:grpSp>
        <p:nvGrpSpPr>
          <p:cNvPr id="799" name="Group 799"/>
          <p:cNvGrpSpPr/>
          <p:nvPr/>
        </p:nvGrpSpPr>
        <p:grpSpPr>
          <a:xfrm>
            <a:off x="10323865" y="5860964"/>
            <a:ext cx="1347020" cy="370841"/>
            <a:chOff x="0" y="0"/>
            <a:chExt cx="1347019" cy="370840"/>
          </a:xfrm>
        </p:grpSpPr>
        <p:sp>
          <p:nvSpPr>
            <p:cNvPr id="797" name="Shape 797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4"/>
            </a:solidFill>
            <a:ln w="15875" cap="rnd">
              <a:solidFill>
                <a:srgbClr val="AE823B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98" name="Shape 798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maxpool</a:t>
              </a:r>
            </a:p>
          </p:txBody>
        </p:sp>
      </p:grpSp>
      <p:grpSp>
        <p:nvGrpSpPr>
          <p:cNvPr id="802" name="Group 802"/>
          <p:cNvGrpSpPr/>
          <p:nvPr/>
        </p:nvGrpSpPr>
        <p:grpSpPr>
          <a:xfrm>
            <a:off x="8613057" y="6208352"/>
            <a:ext cx="1347021" cy="370841"/>
            <a:chOff x="0" y="0"/>
            <a:chExt cx="1347019" cy="370840"/>
          </a:xfrm>
        </p:grpSpPr>
        <p:sp>
          <p:nvSpPr>
            <p:cNvPr id="800" name="Shape 800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2"/>
            </a:solidFill>
            <a:ln w="15875" cap="rnd">
              <a:solidFill>
                <a:srgbClr val="51AB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1" name="Shape 801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diconv3</a:t>
              </a:r>
            </a:p>
          </p:txBody>
        </p:sp>
      </p:grpSp>
      <p:grpSp>
        <p:nvGrpSpPr>
          <p:cNvPr id="805" name="Group 805"/>
          <p:cNvGrpSpPr/>
          <p:nvPr/>
        </p:nvGrpSpPr>
        <p:grpSpPr>
          <a:xfrm>
            <a:off x="8608146" y="6513369"/>
            <a:ext cx="1347020" cy="370841"/>
            <a:chOff x="0" y="0"/>
            <a:chExt cx="1347019" cy="370840"/>
          </a:xfrm>
        </p:grpSpPr>
        <p:sp>
          <p:nvSpPr>
            <p:cNvPr id="803" name="Shape 803"/>
            <p:cNvSpPr/>
            <p:nvPr/>
          </p:nvSpPr>
          <p:spPr>
            <a:xfrm>
              <a:off x="0" y="29000"/>
              <a:ext cx="1347020" cy="312840"/>
            </a:xfrm>
            <a:prstGeom prst="rect">
              <a:avLst/>
            </a:prstGeom>
            <a:solidFill>
              <a:schemeClr val="accent2"/>
            </a:solidFill>
            <a:ln w="15875" cap="rnd">
              <a:solidFill>
                <a:srgbClr val="51AB75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804" name="Shape 804"/>
            <p:cNvSpPr/>
            <p:nvPr/>
          </p:nvSpPr>
          <p:spPr>
            <a:xfrm>
              <a:off x="0" y="0"/>
              <a:ext cx="1347020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>
                  <a:solidFill>
                    <a:srgbClr val="FFFFFF"/>
                  </a:solidFill>
                </a:defRPr>
              </a:lvl1pPr>
            </a:lstStyle>
            <a:p>
              <a:r>
                <a:t>conv1</a:t>
              </a:r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Shape 809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Deeplab - largeFOV</a:t>
            </a:r>
          </a:p>
        </p:txBody>
      </p:sp>
      <p:sp>
        <p:nvSpPr>
          <p:cNvPr id="810" name="Shape 810"/>
          <p:cNvSpPr>
            <a:spLocks noGrp="1"/>
          </p:cNvSpPr>
          <p:nvPr>
            <p:ph type="body" sz="quarter" idx="1"/>
          </p:nvPr>
        </p:nvSpPr>
        <p:spPr>
          <a:xfrm>
            <a:off x="818711" y="2222287"/>
            <a:ext cx="10554576" cy="1061688"/>
          </a:xfrm>
          <a:prstGeom prst="rect">
            <a:avLst/>
          </a:prstGeom>
        </p:spPr>
        <p:txBody>
          <a:bodyPr/>
          <a:lstStyle/>
          <a:p>
            <a:r>
              <a:t>We  change pooling from 2x2-s2 to 3x3-s1 and with padding =&gt; same size</a:t>
            </a:r>
          </a:p>
          <a:p>
            <a:pPr marL="0" indent="0">
              <a:buSzTx/>
              <a:buNone/>
            </a:pPr>
            <a:r>
              <a:t> but receptive of view is change,it can’t fine tune </a:t>
            </a:r>
          </a:p>
        </p:txBody>
      </p:sp>
      <p:sp>
        <p:nvSpPr>
          <p:cNvPr id="811" name="Shape 811"/>
          <p:cNvSpPr/>
          <p:nvPr/>
        </p:nvSpPr>
        <p:spPr>
          <a:xfrm>
            <a:off x="1816526" y="3822808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1816526" y="4283328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2440858" y="4068278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6491559" y="4419182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6491558" y="3675324"/>
            <a:ext cx="285139" cy="294969"/>
          </a:xfrm>
          <a:prstGeom prst="ellipse">
            <a:avLst/>
          </a:prstGeom>
          <a:solidFill>
            <a:srgbClr val="00000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6491559" y="4048073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7214230" y="4069882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818" name="Connector 818"/>
          <p:cNvCxnSpPr>
            <a:stCxn id="815" idx="0"/>
            <a:endCxn id="817" idx="0"/>
          </p:cNvCxnSpPr>
          <p:nvPr/>
        </p:nvCxnSpPr>
        <p:spPr>
          <a:xfrm>
            <a:off x="6634127" y="3822808"/>
            <a:ext cx="722673" cy="394559"/>
          </a:xfrm>
          <a:prstGeom prst="straightConnector1">
            <a:avLst/>
          </a:prstGeom>
          <a:ln cap="rnd">
            <a:solidFill>
              <a:schemeClr val="accent1"/>
            </a:solidFill>
            <a:tailEnd type="triangle"/>
          </a:ln>
        </p:spPr>
      </p:cxnSp>
      <p:sp>
        <p:nvSpPr>
          <p:cNvPr id="819" name="Shape 819"/>
          <p:cNvSpPr/>
          <p:nvPr/>
        </p:nvSpPr>
        <p:spPr>
          <a:xfrm>
            <a:off x="6744581" y="4201976"/>
            <a:ext cx="469650" cy="15392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0" name="Shape 820"/>
          <p:cNvSpPr/>
          <p:nvPr/>
        </p:nvSpPr>
        <p:spPr>
          <a:xfrm flipV="1">
            <a:off x="6776694" y="4321654"/>
            <a:ext cx="479293" cy="232985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1" name="Shape 821"/>
          <p:cNvSpPr/>
          <p:nvPr/>
        </p:nvSpPr>
        <p:spPr>
          <a:xfrm>
            <a:off x="1945558" y="3910241"/>
            <a:ext cx="495299" cy="197856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2" name="Shape 822"/>
          <p:cNvSpPr/>
          <p:nvPr/>
        </p:nvSpPr>
        <p:spPr>
          <a:xfrm flipV="1">
            <a:off x="1963871" y="4317562"/>
            <a:ext cx="420292" cy="145174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3" name="Shape 823"/>
          <p:cNvSpPr/>
          <p:nvPr/>
        </p:nvSpPr>
        <p:spPr>
          <a:xfrm>
            <a:off x="1816526" y="474080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4" name="Shape 824"/>
          <p:cNvSpPr/>
          <p:nvPr/>
        </p:nvSpPr>
        <p:spPr>
          <a:xfrm>
            <a:off x="1816526" y="5201330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5" name="Shape 825"/>
          <p:cNvSpPr/>
          <p:nvPr/>
        </p:nvSpPr>
        <p:spPr>
          <a:xfrm>
            <a:off x="2440858" y="4986280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6" name="Shape 826"/>
          <p:cNvSpPr/>
          <p:nvPr/>
        </p:nvSpPr>
        <p:spPr>
          <a:xfrm>
            <a:off x="1945558" y="4828242"/>
            <a:ext cx="495299" cy="197856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7" name="Shape 827"/>
          <p:cNvSpPr/>
          <p:nvPr/>
        </p:nvSpPr>
        <p:spPr>
          <a:xfrm flipV="1">
            <a:off x="2020566" y="5214272"/>
            <a:ext cx="420292" cy="145174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8" name="Shape 828"/>
          <p:cNvSpPr/>
          <p:nvPr/>
        </p:nvSpPr>
        <p:spPr>
          <a:xfrm>
            <a:off x="1802989" y="5684473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29" name="Shape 829"/>
          <p:cNvSpPr/>
          <p:nvPr/>
        </p:nvSpPr>
        <p:spPr>
          <a:xfrm>
            <a:off x="1802989" y="6144993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0" name="Shape 830"/>
          <p:cNvSpPr/>
          <p:nvPr/>
        </p:nvSpPr>
        <p:spPr>
          <a:xfrm>
            <a:off x="2427321" y="5929943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1" name="Shape 831"/>
          <p:cNvSpPr/>
          <p:nvPr/>
        </p:nvSpPr>
        <p:spPr>
          <a:xfrm>
            <a:off x="1932021" y="5771905"/>
            <a:ext cx="495299" cy="197856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2" name="Shape 832"/>
          <p:cNvSpPr/>
          <p:nvPr/>
        </p:nvSpPr>
        <p:spPr>
          <a:xfrm flipV="1">
            <a:off x="2007030" y="6157934"/>
            <a:ext cx="420292" cy="145174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3" name="Shape 833"/>
          <p:cNvSpPr/>
          <p:nvPr/>
        </p:nvSpPr>
        <p:spPr>
          <a:xfrm>
            <a:off x="2550753" y="4165417"/>
            <a:ext cx="829777" cy="639663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4" name="Shape 834"/>
          <p:cNvSpPr/>
          <p:nvPr/>
        </p:nvSpPr>
        <p:spPr>
          <a:xfrm flipV="1">
            <a:off x="2566185" y="5431023"/>
            <a:ext cx="845225" cy="681765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5" name="Shape 835"/>
          <p:cNvSpPr/>
          <p:nvPr/>
        </p:nvSpPr>
        <p:spPr>
          <a:xfrm flipV="1">
            <a:off x="2440857" y="5116519"/>
            <a:ext cx="867685" cy="16782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6" name="Shape 836"/>
          <p:cNvSpPr/>
          <p:nvPr/>
        </p:nvSpPr>
        <p:spPr>
          <a:xfrm>
            <a:off x="3460937" y="4958786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7" name="Shape 837"/>
          <p:cNvSpPr/>
          <p:nvPr/>
        </p:nvSpPr>
        <p:spPr>
          <a:xfrm>
            <a:off x="6491559" y="4787236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8" name="Shape 838"/>
          <p:cNvSpPr/>
          <p:nvPr/>
        </p:nvSpPr>
        <p:spPr>
          <a:xfrm>
            <a:off x="6491558" y="4043378"/>
            <a:ext cx="285139" cy="294968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39" name="Shape 839"/>
          <p:cNvSpPr/>
          <p:nvPr/>
        </p:nvSpPr>
        <p:spPr>
          <a:xfrm>
            <a:off x="6491559" y="4416128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0" name="Shape 840"/>
          <p:cNvSpPr/>
          <p:nvPr/>
        </p:nvSpPr>
        <p:spPr>
          <a:xfrm>
            <a:off x="7214230" y="4437936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841" name="Connector 841"/>
          <p:cNvCxnSpPr>
            <a:stCxn id="838" idx="0"/>
            <a:endCxn id="840" idx="0"/>
          </p:cNvCxnSpPr>
          <p:nvPr/>
        </p:nvCxnSpPr>
        <p:spPr>
          <a:xfrm>
            <a:off x="6634127" y="4190862"/>
            <a:ext cx="722673" cy="394559"/>
          </a:xfrm>
          <a:prstGeom prst="straightConnector1">
            <a:avLst/>
          </a:prstGeom>
          <a:ln cap="rnd">
            <a:solidFill>
              <a:schemeClr val="accent6"/>
            </a:solidFill>
            <a:tailEnd type="triangle"/>
          </a:ln>
        </p:spPr>
      </p:cxnSp>
      <p:sp>
        <p:nvSpPr>
          <p:cNvPr id="842" name="Shape 842"/>
          <p:cNvSpPr/>
          <p:nvPr/>
        </p:nvSpPr>
        <p:spPr>
          <a:xfrm>
            <a:off x="6744581" y="4570029"/>
            <a:ext cx="469650" cy="15392"/>
          </a:xfrm>
          <a:prstGeom prst="line">
            <a:avLst/>
          </a:prstGeom>
          <a:ln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3" name="Shape 843"/>
          <p:cNvSpPr/>
          <p:nvPr/>
        </p:nvSpPr>
        <p:spPr>
          <a:xfrm flipV="1">
            <a:off x="6776694" y="4689707"/>
            <a:ext cx="479293" cy="232985"/>
          </a:xfrm>
          <a:prstGeom prst="line">
            <a:avLst/>
          </a:prstGeom>
          <a:ln cap="rnd">
            <a:solidFill>
              <a:schemeClr val="accent6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4" name="Shape 844"/>
          <p:cNvSpPr/>
          <p:nvPr/>
        </p:nvSpPr>
        <p:spPr>
          <a:xfrm>
            <a:off x="6494197" y="5150594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5" name="Shape 845"/>
          <p:cNvSpPr/>
          <p:nvPr/>
        </p:nvSpPr>
        <p:spPr>
          <a:xfrm>
            <a:off x="6494195" y="4406736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6" name="Shape 846"/>
          <p:cNvSpPr/>
          <p:nvPr/>
        </p:nvSpPr>
        <p:spPr>
          <a:xfrm>
            <a:off x="6494197" y="4779486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47" name="Shape 847"/>
          <p:cNvSpPr/>
          <p:nvPr/>
        </p:nvSpPr>
        <p:spPr>
          <a:xfrm>
            <a:off x="7216868" y="4801294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848" name="Connector 848"/>
          <p:cNvCxnSpPr>
            <a:stCxn id="845" idx="0"/>
            <a:endCxn id="847" idx="0"/>
          </p:cNvCxnSpPr>
          <p:nvPr/>
        </p:nvCxnSpPr>
        <p:spPr>
          <a:xfrm>
            <a:off x="6636764" y="4554220"/>
            <a:ext cx="722674" cy="394559"/>
          </a:xfrm>
          <a:prstGeom prst="straightConnector1">
            <a:avLst/>
          </a:prstGeom>
          <a:ln cap="rnd">
            <a:solidFill>
              <a:schemeClr val="accent3"/>
            </a:solidFill>
            <a:tailEnd type="triangle"/>
          </a:ln>
        </p:spPr>
      </p:cxnSp>
      <p:sp>
        <p:nvSpPr>
          <p:cNvPr id="849" name="Shape 849"/>
          <p:cNvSpPr/>
          <p:nvPr/>
        </p:nvSpPr>
        <p:spPr>
          <a:xfrm>
            <a:off x="6747219" y="4933388"/>
            <a:ext cx="469650" cy="15392"/>
          </a:xfrm>
          <a:prstGeom prst="line">
            <a:avLst/>
          </a:prstGeom>
          <a:ln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0" name="Shape 850"/>
          <p:cNvSpPr/>
          <p:nvPr/>
        </p:nvSpPr>
        <p:spPr>
          <a:xfrm flipV="1">
            <a:off x="6779332" y="5053065"/>
            <a:ext cx="479293" cy="232986"/>
          </a:xfrm>
          <a:prstGeom prst="line">
            <a:avLst/>
          </a:prstGeom>
          <a:ln cap="rnd">
            <a:solidFill>
              <a:schemeClr val="accent3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1" name="Shape 851"/>
          <p:cNvSpPr/>
          <p:nvPr/>
        </p:nvSpPr>
        <p:spPr>
          <a:xfrm>
            <a:off x="6504029" y="552639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2" name="Shape 852"/>
          <p:cNvSpPr/>
          <p:nvPr/>
        </p:nvSpPr>
        <p:spPr>
          <a:xfrm>
            <a:off x="6504027" y="4782541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3" name="Shape 853"/>
          <p:cNvSpPr/>
          <p:nvPr/>
        </p:nvSpPr>
        <p:spPr>
          <a:xfrm>
            <a:off x="6504029" y="5155291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4" name="Shape 854"/>
          <p:cNvSpPr/>
          <p:nvPr/>
        </p:nvSpPr>
        <p:spPr>
          <a:xfrm>
            <a:off x="7226699" y="517709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855" name="Connector 855"/>
          <p:cNvCxnSpPr>
            <a:stCxn id="852" idx="0"/>
            <a:endCxn id="854" idx="0"/>
          </p:cNvCxnSpPr>
          <p:nvPr/>
        </p:nvCxnSpPr>
        <p:spPr>
          <a:xfrm>
            <a:off x="6646596" y="4930025"/>
            <a:ext cx="722673" cy="394559"/>
          </a:xfrm>
          <a:prstGeom prst="straightConnector1">
            <a:avLst/>
          </a:prstGeom>
          <a:ln w="15875" cap="rnd">
            <a:solidFill>
              <a:schemeClr val="accent4"/>
            </a:solidFill>
            <a:tailEnd type="triangle"/>
          </a:ln>
        </p:spPr>
      </p:cxnSp>
      <p:sp>
        <p:nvSpPr>
          <p:cNvPr id="856" name="Shape 856"/>
          <p:cNvSpPr/>
          <p:nvPr/>
        </p:nvSpPr>
        <p:spPr>
          <a:xfrm>
            <a:off x="6757051" y="5309192"/>
            <a:ext cx="469650" cy="15392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7" name="Shape 857"/>
          <p:cNvSpPr/>
          <p:nvPr/>
        </p:nvSpPr>
        <p:spPr>
          <a:xfrm flipV="1">
            <a:off x="6789164" y="5428870"/>
            <a:ext cx="479293" cy="232985"/>
          </a:xfrm>
          <a:prstGeom prst="line">
            <a:avLst/>
          </a:prstGeom>
          <a:ln w="15875" cap="rnd">
            <a:solidFill>
              <a:schemeClr val="accent4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8" name="Shape 858"/>
          <p:cNvSpPr/>
          <p:nvPr/>
        </p:nvSpPr>
        <p:spPr>
          <a:xfrm>
            <a:off x="6499624" y="5889497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59" name="Shape 859"/>
          <p:cNvSpPr/>
          <p:nvPr/>
        </p:nvSpPr>
        <p:spPr>
          <a:xfrm>
            <a:off x="6499623" y="514563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0" name="Shape 860"/>
          <p:cNvSpPr/>
          <p:nvPr/>
        </p:nvSpPr>
        <p:spPr>
          <a:xfrm>
            <a:off x="6499624" y="551838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1" name="Shape 861"/>
          <p:cNvSpPr/>
          <p:nvPr/>
        </p:nvSpPr>
        <p:spPr>
          <a:xfrm>
            <a:off x="7222296" y="5540197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862" name="Connector 862"/>
          <p:cNvCxnSpPr>
            <a:stCxn id="859" idx="0"/>
            <a:endCxn id="861" idx="0"/>
          </p:cNvCxnSpPr>
          <p:nvPr/>
        </p:nvCxnSpPr>
        <p:spPr>
          <a:xfrm>
            <a:off x="6642192" y="5293123"/>
            <a:ext cx="722674" cy="394559"/>
          </a:xfrm>
          <a:prstGeom prst="straightConnector1">
            <a:avLst/>
          </a:prstGeom>
          <a:ln w="25400" cap="rnd">
            <a:solidFill>
              <a:schemeClr val="accent5"/>
            </a:solidFill>
            <a:tailEnd type="triangle"/>
          </a:ln>
        </p:spPr>
      </p:cxnSp>
      <p:sp>
        <p:nvSpPr>
          <p:cNvPr id="863" name="Shape 863"/>
          <p:cNvSpPr/>
          <p:nvPr/>
        </p:nvSpPr>
        <p:spPr>
          <a:xfrm>
            <a:off x="6752646" y="5672290"/>
            <a:ext cx="469650" cy="15392"/>
          </a:xfrm>
          <a:prstGeom prst="line">
            <a:avLst/>
          </a:prstGeom>
          <a:ln w="25400" cap="rnd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4" name="Shape 864"/>
          <p:cNvSpPr/>
          <p:nvPr/>
        </p:nvSpPr>
        <p:spPr>
          <a:xfrm flipV="1">
            <a:off x="6784761" y="5791968"/>
            <a:ext cx="479293" cy="232985"/>
          </a:xfrm>
          <a:prstGeom prst="line">
            <a:avLst/>
          </a:prstGeom>
          <a:ln w="25400" cap="rnd">
            <a:solidFill>
              <a:schemeClr val="accent5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5" name="Shape 865"/>
          <p:cNvSpPr/>
          <p:nvPr/>
        </p:nvSpPr>
        <p:spPr>
          <a:xfrm>
            <a:off x="6499624" y="6270259"/>
            <a:ext cx="285139" cy="294969"/>
          </a:xfrm>
          <a:prstGeom prst="ellipse">
            <a:avLst/>
          </a:prstGeom>
          <a:solidFill>
            <a:srgbClr val="00000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6" name="Shape 866"/>
          <p:cNvSpPr/>
          <p:nvPr/>
        </p:nvSpPr>
        <p:spPr>
          <a:xfrm>
            <a:off x="6499623" y="552639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7" name="Shape 867"/>
          <p:cNvSpPr/>
          <p:nvPr/>
        </p:nvSpPr>
        <p:spPr>
          <a:xfrm>
            <a:off x="6499624" y="5899150"/>
            <a:ext cx="285139" cy="294968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68" name="Shape 868"/>
          <p:cNvSpPr/>
          <p:nvPr/>
        </p:nvSpPr>
        <p:spPr>
          <a:xfrm>
            <a:off x="7222296" y="5920959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cxnSp>
        <p:nvCxnSpPr>
          <p:cNvPr id="869" name="Connector 869"/>
          <p:cNvCxnSpPr>
            <a:stCxn id="866" idx="0"/>
            <a:endCxn id="868" idx="0"/>
          </p:cNvCxnSpPr>
          <p:nvPr/>
        </p:nvCxnSpPr>
        <p:spPr>
          <a:xfrm>
            <a:off x="6642192" y="5673883"/>
            <a:ext cx="722674" cy="394561"/>
          </a:xfrm>
          <a:prstGeom prst="straightConnector1">
            <a:avLst/>
          </a:prstGeom>
          <a:ln cap="rnd">
            <a:solidFill>
              <a:srgbClr val="0070C0"/>
            </a:solidFill>
            <a:tailEnd type="triangle"/>
          </a:ln>
        </p:spPr>
      </p:cxnSp>
      <p:sp>
        <p:nvSpPr>
          <p:cNvPr id="870" name="Shape 870"/>
          <p:cNvSpPr/>
          <p:nvPr/>
        </p:nvSpPr>
        <p:spPr>
          <a:xfrm>
            <a:off x="6752646" y="6053051"/>
            <a:ext cx="469650" cy="15392"/>
          </a:xfrm>
          <a:prstGeom prst="line">
            <a:avLst/>
          </a:prstGeom>
          <a:ln cap="rnd">
            <a:solidFill>
              <a:srgbClr val="0070C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1" name="Shape 871"/>
          <p:cNvSpPr/>
          <p:nvPr/>
        </p:nvSpPr>
        <p:spPr>
          <a:xfrm flipV="1">
            <a:off x="6784761" y="6172729"/>
            <a:ext cx="479293" cy="232985"/>
          </a:xfrm>
          <a:prstGeom prst="line">
            <a:avLst/>
          </a:prstGeom>
          <a:ln cap="rnd">
            <a:solidFill>
              <a:srgbClr val="0070C0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2" name="Shape 872"/>
          <p:cNvSpPr/>
          <p:nvPr/>
        </p:nvSpPr>
        <p:spPr>
          <a:xfrm>
            <a:off x="7464614" y="4177112"/>
            <a:ext cx="932134" cy="565302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3" name="Shape 873"/>
          <p:cNvSpPr/>
          <p:nvPr/>
        </p:nvSpPr>
        <p:spPr>
          <a:xfrm flipV="1">
            <a:off x="7464614" y="5293123"/>
            <a:ext cx="932134" cy="399544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4" name="Shape 874"/>
          <p:cNvSpPr/>
          <p:nvPr/>
        </p:nvSpPr>
        <p:spPr>
          <a:xfrm>
            <a:off x="7313403" y="4928565"/>
            <a:ext cx="994855" cy="106036"/>
          </a:xfrm>
          <a:prstGeom prst="line">
            <a:avLst/>
          </a:prstGeom>
          <a:ln cap="rnd">
            <a:solidFill>
              <a:schemeClr val="accent1"/>
            </a:solidFill>
            <a:tailEnd type="triangle"/>
          </a:ln>
        </p:spPr>
        <p:txBody>
          <a:bodyPr lIns="45719" rIns="45719"/>
          <a:lstStyle/>
          <a:p>
            <a:pPr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875" name="Shape 875"/>
          <p:cNvSpPr/>
          <p:nvPr/>
        </p:nvSpPr>
        <p:spPr>
          <a:xfrm>
            <a:off x="8541738" y="4925957"/>
            <a:ext cx="285139" cy="294969"/>
          </a:xfrm>
          <a:prstGeom prst="ellipse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PASCAL VOC 2007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999" y="2222287"/>
            <a:ext cx="8991600" cy="2219325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818712" y="4766902"/>
            <a:ext cx="1050062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 smtClean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If we train SSD with more (i.e. 07+12) data, we see that </a:t>
            </a:r>
            <a:r>
              <a:rPr lang="en-US" altLang="zh-TW" dirty="0">
                <a:solidFill>
                  <a:srgbClr val="FFFF00"/>
                </a:solidFill>
              </a:rPr>
              <a:t>SSD300 is already better 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than </a:t>
            </a:r>
            <a:r>
              <a:rPr lang="en-US" altLang="zh-TW" dirty="0">
                <a:solidFill>
                  <a:srgbClr val="FFFF00"/>
                </a:solidFill>
              </a:rPr>
              <a:t>Faster R-CNN 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If </a:t>
            </a:r>
            <a:r>
              <a:rPr lang="en-US" altLang="zh-TW" dirty="0">
                <a:solidFill>
                  <a:srgbClr val="FFFFFF"/>
                </a:solidFill>
              </a:rPr>
              <a:t>we take models trained </a:t>
            </a:r>
            <a:r>
              <a:rPr lang="en-US" altLang="zh-TW" dirty="0" smtClean="0">
                <a:solidFill>
                  <a:srgbClr val="FFFFFF"/>
                </a:solidFill>
              </a:rPr>
              <a:t>on </a:t>
            </a:r>
            <a:r>
              <a:rPr lang="en-US" altLang="zh-TW" dirty="0">
                <a:solidFill>
                  <a:srgbClr val="FFFFFF"/>
                </a:solidFill>
              </a:rPr>
              <a:t>COCO trainval35k as described in Sec. </a:t>
            </a:r>
            <a:r>
              <a:rPr lang="en-US" altLang="zh-TW" dirty="0" smtClean="0">
                <a:solidFill>
                  <a:srgbClr val="FFFFFF"/>
                </a:solidFill>
              </a:rPr>
              <a:t>3.4and </a:t>
            </a:r>
            <a:r>
              <a:rPr lang="en-US" altLang="zh-TW" dirty="0">
                <a:solidFill>
                  <a:srgbClr val="FFFFFF"/>
                </a:solidFill>
              </a:rPr>
              <a:t>fine-tuning them 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on </a:t>
            </a:r>
            <a:r>
              <a:rPr lang="en-US" altLang="zh-TW" dirty="0">
                <a:solidFill>
                  <a:srgbClr val="FFFFFF"/>
                </a:solidFill>
              </a:rPr>
              <a:t>the 07+12 </a:t>
            </a:r>
            <a:r>
              <a:rPr lang="en-US" altLang="zh-TW" dirty="0" err="1" smtClean="0">
                <a:solidFill>
                  <a:srgbClr val="FFFFFF"/>
                </a:solidFill>
              </a:rPr>
              <a:t>datasetW</a:t>
            </a:r>
            <a:r>
              <a:rPr lang="en-US" altLang="zh-TW" dirty="0" smtClean="0">
                <a:solidFill>
                  <a:srgbClr val="FFFFFF"/>
                </a:solidFill>
              </a:rPr>
              <a:t> </a:t>
            </a:r>
            <a:r>
              <a:rPr lang="en-US" altLang="zh-TW" dirty="0" err="1" smtClean="0">
                <a:solidFill>
                  <a:srgbClr val="FFFFFF"/>
                </a:solidFill>
              </a:rPr>
              <a:t>ith</a:t>
            </a:r>
            <a:r>
              <a:rPr lang="en-US" altLang="zh-TW" dirty="0" smtClean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FF"/>
                </a:solidFill>
              </a:rPr>
              <a:t>SSD512, </a:t>
            </a:r>
            <a:r>
              <a:rPr lang="en-US" altLang="zh-TW" dirty="0">
                <a:solidFill>
                  <a:srgbClr val="FFFF00"/>
                </a:solidFill>
              </a:rPr>
              <a:t>we achieve the best results: 81.6% </a:t>
            </a:r>
            <a:r>
              <a:rPr lang="en-US" altLang="zh-TW" dirty="0" err="1">
                <a:solidFill>
                  <a:srgbClr val="FFFF00"/>
                </a:solidFill>
              </a:rPr>
              <a:t>mAP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747465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Visualization of performance for </a:t>
            </a:r>
            <a:r>
              <a:rPr lang="en-US" altLang="zh-TW" dirty="0" smtClean="0"/>
              <a:t>SSD512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876" y="1284493"/>
            <a:ext cx="6499123" cy="5596654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288193" y="2254943"/>
            <a:ext cx="5404683" cy="147732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SSD </a:t>
            </a:r>
            <a:r>
              <a:rPr lang="en-US" altLang="zh-TW" dirty="0">
                <a:solidFill>
                  <a:srgbClr val="FFFF00"/>
                </a:solidFill>
              </a:rPr>
              <a:t>has less localization error</a:t>
            </a:r>
            <a:r>
              <a:rPr lang="en-US" altLang="zh-TW" dirty="0">
                <a:solidFill>
                  <a:srgbClr val="FFFFFF"/>
                </a:solidFill>
              </a:rPr>
              <a:t>, indicating 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that </a:t>
            </a:r>
            <a:r>
              <a:rPr lang="en-US" altLang="zh-TW" dirty="0">
                <a:solidFill>
                  <a:srgbClr val="FFFFFF"/>
                </a:solidFill>
              </a:rPr>
              <a:t>SSD can localize </a:t>
            </a:r>
            <a:r>
              <a:rPr lang="en-US" altLang="zh-TW" dirty="0" smtClean="0">
                <a:solidFill>
                  <a:srgbClr val="FFFFFF"/>
                </a:solidFill>
              </a:rPr>
              <a:t>objects better </a:t>
            </a:r>
            <a:r>
              <a:rPr lang="en-US" altLang="zh-TW" dirty="0">
                <a:solidFill>
                  <a:srgbClr val="FFFFFF"/>
                </a:solidFill>
              </a:rPr>
              <a:t>because </a:t>
            </a:r>
            <a:r>
              <a:rPr lang="en-US" altLang="zh-TW" dirty="0" smtClean="0">
                <a:solidFill>
                  <a:srgbClr val="FFFFFF"/>
                </a:solidFill>
              </a:rPr>
              <a:t>it</a:t>
            </a:r>
          </a:p>
          <a:p>
            <a:r>
              <a:rPr lang="en-US" altLang="zh-TW" dirty="0" smtClean="0">
                <a:solidFill>
                  <a:srgbClr val="FFFF00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directly learns to regress the object shape and 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classify </a:t>
            </a:r>
            <a:r>
              <a:rPr lang="en-US" altLang="zh-TW" dirty="0">
                <a:solidFill>
                  <a:srgbClr val="FFFF00"/>
                </a:solidFill>
              </a:rPr>
              <a:t>object categories</a:t>
            </a:r>
            <a:r>
              <a:rPr lang="en-US" altLang="zh-TW" dirty="0">
                <a:solidFill>
                  <a:srgbClr val="FFFFFF"/>
                </a:solidFill>
              </a:rPr>
              <a:t> instead of using two 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decoupled </a:t>
            </a:r>
            <a:r>
              <a:rPr lang="en-US" altLang="zh-TW" dirty="0">
                <a:solidFill>
                  <a:srgbClr val="FFFFFF"/>
                </a:solidFill>
              </a:rPr>
              <a:t>steps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9615917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Sensitivity and impact of different object characteristics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4832"/>
            <a:ext cx="8934450" cy="30480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8712" y="5102942"/>
            <a:ext cx="6605332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shows that SSD is very sensitive to the bounding box size. 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In </a:t>
            </a:r>
            <a:r>
              <a:rPr lang="en-US" altLang="zh-TW" dirty="0">
                <a:solidFill>
                  <a:srgbClr val="FFFFFF"/>
                </a:solidFill>
              </a:rPr>
              <a:t>other words, it has </a:t>
            </a:r>
            <a:r>
              <a:rPr lang="en-US" altLang="zh-TW" dirty="0">
                <a:solidFill>
                  <a:srgbClr val="FFFF00"/>
                </a:solidFill>
              </a:rPr>
              <a:t>much worse performance on smaller 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objects </a:t>
            </a:r>
            <a:r>
              <a:rPr lang="en-US" altLang="zh-TW" dirty="0">
                <a:solidFill>
                  <a:srgbClr val="FFFF00"/>
                </a:solidFill>
              </a:rPr>
              <a:t>than bigger objects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959139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Sensitivity and impact of different object characteristics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This is not surprising because those small objects may </a:t>
            </a:r>
            <a:r>
              <a:rPr lang="en-US" altLang="zh-TW" dirty="0">
                <a:solidFill>
                  <a:srgbClr val="FFFF00"/>
                </a:solidFill>
              </a:rPr>
              <a:t>not even have any information at the very top layers</a:t>
            </a:r>
            <a:r>
              <a:rPr lang="en-US" altLang="zh-TW" dirty="0" smtClean="0">
                <a:solidFill>
                  <a:srgbClr val="FFFF00"/>
                </a:solidFill>
              </a:rPr>
              <a:t>.</a:t>
            </a:r>
          </a:p>
          <a:p>
            <a:endParaRPr lang="en-US" altLang="zh-TW" dirty="0" smtClean="0"/>
          </a:p>
          <a:p>
            <a:r>
              <a:rPr lang="en-US" altLang="zh-TW" dirty="0" smtClean="0"/>
              <a:t>we </a:t>
            </a:r>
            <a:r>
              <a:rPr lang="en-US" altLang="zh-TW" dirty="0"/>
              <a:t>can clearly see that SSD </a:t>
            </a:r>
            <a:r>
              <a:rPr lang="en-US" altLang="zh-TW" dirty="0">
                <a:solidFill>
                  <a:srgbClr val="FFFF00"/>
                </a:solidFill>
              </a:rPr>
              <a:t>performs really well on large objects</a:t>
            </a:r>
            <a:r>
              <a:rPr lang="en-US" altLang="zh-TW" dirty="0"/>
              <a:t>. And it is very </a:t>
            </a:r>
            <a:r>
              <a:rPr lang="en-US" altLang="zh-TW" dirty="0">
                <a:solidFill>
                  <a:srgbClr val="FFFF00"/>
                </a:solidFill>
              </a:rPr>
              <a:t>robust to different object aspect ratios</a:t>
            </a:r>
            <a:r>
              <a:rPr lang="en-US" altLang="zh-TW" dirty="0"/>
              <a:t> because we use default boxes of various aspect ratios per feature map location.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25466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analysis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carried out controlled experiments to examine </a:t>
            </a:r>
            <a:r>
              <a:rPr lang="en-US" altLang="zh-TW" dirty="0">
                <a:solidFill>
                  <a:srgbClr val="FFFF00"/>
                </a:solidFill>
              </a:rPr>
              <a:t>how each component </a:t>
            </a:r>
            <a:r>
              <a:rPr lang="en-US" altLang="zh-TW" dirty="0"/>
              <a:t>affects </a:t>
            </a:r>
            <a:r>
              <a:rPr lang="en-US" altLang="zh-TW" dirty="0" smtClean="0"/>
              <a:t>performance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78" y="3107093"/>
            <a:ext cx="5648325" cy="1866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097280" y="5640404"/>
            <a:ext cx="335764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Data augmentation </a:t>
            </a:r>
            <a:r>
              <a:rPr lang="en-US" altLang="zh-TW" dirty="0">
                <a:solidFill>
                  <a:srgbClr val="FFFFFF"/>
                </a:solidFill>
              </a:rPr>
              <a:t>is crucial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409900" y="5635634"/>
            <a:ext cx="286552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TW" dirty="0" smtClean="0">
                <a:solidFill>
                  <a:srgbClr val="FFFFFF"/>
                </a:solidFill>
              </a:rPr>
              <a:t>CAN IMPROVE 8.8% </a:t>
            </a:r>
            <a:r>
              <a:rPr lang="en-US" altLang="zh-TW" dirty="0" err="1" smtClean="0">
                <a:solidFill>
                  <a:srgbClr val="FFFFFF"/>
                </a:solidFill>
              </a:rPr>
              <a:t>mAP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094562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Model analysis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do not know how much our sampling will benefit Fast and Faster R-CNN, but they are likely to benefit less because </a:t>
            </a:r>
            <a:r>
              <a:rPr lang="en-US" altLang="zh-TW" dirty="0">
                <a:solidFill>
                  <a:srgbClr val="FFFF00"/>
                </a:solidFill>
              </a:rPr>
              <a:t>they use a feature pooling step </a:t>
            </a:r>
            <a:r>
              <a:rPr lang="en-US" altLang="zh-TW" dirty="0"/>
              <a:t>during classification that is relatively robust to object translation by design.</a:t>
            </a:r>
            <a:endParaRPr lang="zh-TW" altLang="en-US" dirty="0"/>
          </a:p>
        </p:txBody>
      </p:sp>
      <p:sp>
        <p:nvSpPr>
          <p:cNvPr id="4" name="向下箭號 3"/>
          <p:cNvSpPr/>
          <p:nvPr/>
        </p:nvSpPr>
        <p:spPr>
          <a:xfrm>
            <a:off x="6920564" y="4215865"/>
            <a:ext cx="413887" cy="856649"/>
          </a:xfrm>
          <a:prstGeom prst="downArrow">
            <a:avLst/>
          </a:prstGeom>
          <a:solidFill>
            <a:srgbClr val="00B050"/>
          </a:solidFill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6333423" y="5096326"/>
            <a:ext cx="178670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ROI</a:t>
            </a:r>
            <a:r>
              <a:rPr kumimoji="0" lang="zh-TW" altLang="en-US" sz="1800" b="0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　</a:t>
            </a: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00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POOLING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32809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More default box shapes is better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12" y="4109353"/>
            <a:ext cx="2492039" cy="2666786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999" y="2334978"/>
            <a:ext cx="4343400" cy="153352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5311282" y="2629663"/>
            <a:ext cx="5338960" cy="9233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Using </a:t>
            </a:r>
            <a:r>
              <a:rPr lang="en-US" altLang="zh-TW" dirty="0">
                <a:solidFill>
                  <a:srgbClr val="FFFF00"/>
                </a:solidFill>
              </a:rPr>
              <a:t>a variety of default box shapes seems 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00"/>
                </a:solidFill>
              </a:rPr>
              <a:t>to </a:t>
            </a:r>
            <a:r>
              <a:rPr lang="en-US" altLang="zh-TW" dirty="0">
                <a:solidFill>
                  <a:srgbClr val="FFFF00"/>
                </a:solidFill>
              </a:rPr>
              <a:t>make the task </a:t>
            </a:r>
            <a:r>
              <a:rPr lang="en-US" altLang="zh-TW" dirty="0">
                <a:solidFill>
                  <a:srgbClr val="FFFFFF"/>
                </a:solidFill>
              </a:rPr>
              <a:t>of predicting boxes easier for </a:t>
            </a:r>
            <a:endParaRPr lang="en-US" altLang="zh-TW" dirty="0" smtClean="0">
              <a:solidFill>
                <a:srgbClr val="FFFFFF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the </a:t>
            </a:r>
            <a:r>
              <a:rPr lang="en-US" altLang="zh-TW" dirty="0">
                <a:solidFill>
                  <a:srgbClr val="FFFFFF"/>
                </a:solidFill>
              </a:rPr>
              <a:t>network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782728" y="4217321"/>
            <a:ext cx="4029306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SmoothL1 or L2 loss for box </a:t>
            </a:r>
            <a:r>
              <a:rPr lang="en-US" altLang="zh-TW" dirty="0" smtClean="0">
                <a:solidFill>
                  <a:srgbClr val="FFFFFF"/>
                </a:solidFill>
              </a:rPr>
              <a:t>shape</a:t>
            </a:r>
          </a:p>
          <a:p>
            <a:r>
              <a:rPr lang="en-US" altLang="zh-TW" dirty="0" smtClean="0">
                <a:solidFill>
                  <a:srgbClr val="FFFFFF"/>
                </a:solidFill>
              </a:rPr>
              <a:t> </a:t>
            </a:r>
            <a:r>
              <a:rPr lang="en-US" altLang="zh-TW" dirty="0">
                <a:solidFill>
                  <a:srgbClr val="FFFF00"/>
                </a:solidFill>
              </a:rPr>
              <a:t>averages among likely hypotheses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00"/>
              </a:solidFill>
              <a:effectLst/>
              <a:uFillTx/>
              <a:sym typeface="Century Gothic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3782728" y="4881651"/>
            <a:ext cx="552651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r>
              <a:rPr lang="en-US" altLang="zh-TW" dirty="0">
                <a:solidFill>
                  <a:srgbClr val="FFFFFF"/>
                </a:solidFill>
              </a:rPr>
              <a:t>Need to have </a:t>
            </a:r>
            <a:r>
              <a:rPr lang="en-US" altLang="zh-TW" dirty="0">
                <a:solidFill>
                  <a:srgbClr val="FFFF00"/>
                </a:solidFill>
              </a:rPr>
              <a:t>enough default boxes </a:t>
            </a:r>
            <a:endParaRPr lang="en-US" altLang="zh-TW" dirty="0" smtClean="0">
              <a:solidFill>
                <a:srgbClr val="FFFF00"/>
              </a:solidFill>
            </a:endParaRPr>
          </a:p>
          <a:p>
            <a:r>
              <a:rPr lang="en-US" altLang="zh-TW" dirty="0" smtClean="0">
                <a:solidFill>
                  <a:srgbClr val="FFFFFF"/>
                </a:solidFill>
              </a:rPr>
              <a:t>(</a:t>
            </a:r>
            <a:r>
              <a:rPr lang="en-US" altLang="zh-TW" dirty="0">
                <a:solidFill>
                  <a:srgbClr val="FFFFFF"/>
                </a:solidFill>
              </a:rPr>
              <a:t>discrete bins) to do accurate regression in each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68499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Architecture </a:t>
            </a:r>
            <a:r>
              <a:rPr sz="1600"/>
              <a:t>DenseNet  cvpr2017 best paper</a:t>
            </a:r>
          </a:p>
        </p:txBody>
      </p:sp>
      <p:pic>
        <p:nvPicPr>
          <p:cNvPr id="301" name="image2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09999" y="2222287"/>
            <a:ext cx="1306948" cy="1306947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</p:pic>
      <p:pic>
        <p:nvPicPr>
          <p:cNvPr id="302" name="image3.bmp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30010" y="2180324"/>
            <a:ext cx="1439511" cy="1439511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Shape 303"/>
          <p:cNvSpPr/>
          <p:nvPr/>
        </p:nvSpPr>
        <p:spPr>
          <a:xfrm>
            <a:off x="2204581" y="2222287"/>
            <a:ext cx="188517" cy="1245924"/>
          </a:xfrm>
          <a:prstGeom prst="rect">
            <a:avLst/>
          </a:prstGeom>
          <a:solidFill>
            <a:schemeClr val="accent1"/>
          </a:solidFill>
          <a:ln w="15875" cap="rnd">
            <a:solidFill>
              <a:srgbClr val="009088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4" name="Shape 304"/>
          <p:cNvSpPr/>
          <p:nvPr/>
        </p:nvSpPr>
        <p:spPr>
          <a:xfrm>
            <a:off x="2776222" y="2222287"/>
            <a:ext cx="1129087" cy="1227716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5" name="Shape 305"/>
          <p:cNvSpPr/>
          <p:nvPr/>
        </p:nvSpPr>
        <p:spPr>
          <a:xfrm>
            <a:off x="4086842" y="2222286"/>
            <a:ext cx="564672" cy="1306949"/>
          </a:xfrm>
          <a:prstGeom prst="rect">
            <a:avLst/>
          </a:prstGeom>
          <a:ln w="5715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6" name="Shape 306"/>
          <p:cNvSpPr/>
          <p:nvPr/>
        </p:nvSpPr>
        <p:spPr>
          <a:xfrm>
            <a:off x="4809666" y="2258703"/>
            <a:ext cx="1129087" cy="1227716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6356310" y="2222286"/>
            <a:ext cx="279442" cy="1325157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Shape 308"/>
          <p:cNvSpPr/>
          <p:nvPr/>
        </p:nvSpPr>
        <p:spPr>
          <a:xfrm>
            <a:off x="6868890" y="2222286"/>
            <a:ext cx="279442" cy="1325157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9" name="Shape 309"/>
          <p:cNvSpPr/>
          <p:nvPr/>
        </p:nvSpPr>
        <p:spPr>
          <a:xfrm>
            <a:off x="7366503" y="2215451"/>
            <a:ext cx="279442" cy="1325157"/>
          </a:xfrm>
          <a:prstGeom prst="rect">
            <a:avLst/>
          </a:prstGeom>
          <a:solidFill>
            <a:srgbClr val="002060"/>
          </a:solidFill>
          <a:ln w="15875" cap="rnd">
            <a:solidFill>
              <a:srgbClr val="0000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10" name="Shape 310"/>
          <p:cNvSpPr/>
          <p:nvPr/>
        </p:nvSpPr>
        <p:spPr>
          <a:xfrm>
            <a:off x="2734505" y="3086362"/>
            <a:ext cx="1801836" cy="3073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DenseBlock</a:t>
            </a:r>
          </a:p>
        </p:txBody>
      </p:sp>
      <p:sp>
        <p:nvSpPr>
          <p:cNvPr id="311" name="Shape 311"/>
          <p:cNvSpPr/>
          <p:nvPr/>
        </p:nvSpPr>
        <p:spPr>
          <a:xfrm>
            <a:off x="4794098" y="3105584"/>
            <a:ext cx="1801836" cy="307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r>
              <a:t>DenseBlock</a:t>
            </a:r>
          </a:p>
        </p:txBody>
      </p:sp>
      <p:sp>
        <p:nvSpPr>
          <p:cNvPr id="312" name="Shape 312"/>
          <p:cNvSpPr/>
          <p:nvPr/>
        </p:nvSpPr>
        <p:spPr>
          <a:xfrm rot="5400000">
            <a:off x="3807856" y="2825514"/>
            <a:ext cx="116861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Transition</a:t>
            </a:r>
          </a:p>
        </p:txBody>
      </p:sp>
      <p:sp>
        <p:nvSpPr>
          <p:cNvPr id="313" name="Shape 313"/>
          <p:cNvSpPr/>
          <p:nvPr/>
        </p:nvSpPr>
        <p:spPr>
          <a:xfrm>
            <a:off x="3116989" y="2380813"/>
            <a:ext cx="23083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6</a:t>
            </a:r>
          </a:p>
        </p:txBody>
      </p:sp>
      <p:sp>
        <p:nvSpPr>
          <p:cNvPr id="314" name="Shape 314"/>
          <p:cNvSpPr/>
          <p:nvPr/>
        </p:nvSpPr>
        <p:spPr>
          <a:xfrm>
            <a:off x="5114835" y="2351401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12</a:t>
            </a:r>
          </a:p>
        </p:txBody>
      </p:sp>
      <p:sp>
        <p:nvSpPr>
          <p:cNvPr id="315" name="Shape 315"/>
          <p:cNvSpPr/>
          <p:nvPr/>
        </p:nvSpPr>
        <p:spPr>
          <a:xfrm>
            <a:off x="2422321" y="1892279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64</a:t>
            </a:r>
          </a:p>
        </p:txBody>
      </p:sp>
      <p:sp>
        <p:nvSpPr>
          <p:cNvPr id="316" name="Shape 316"/>
          <p:cNvSpPr>
            <a:spLocks noGrp="1"/>
          </p:cNvSpPr>
          <p:nvPr>
            <p:ph type="body" sz="quarter" idx="1"/>
          </p:nvPr>
        </p:nvSpPr>
        <p:spPr>
          <a:xfrm>
            <a:off x="818712" y="3855875"/>
            <a:ext cx="248787" cy="369333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r>
              <a:t> </a:t>
            </a:r>
          </a:p>
        </p:txBody>
      </p:sp>
      <p:sp>
        <p:nvSpPr>
          <p:cNvPr id="317" name="Shape 317"/>
          <p:cNvSpPr/>
          <p:nvPr/>
        </p:nvSpPr>
        <p:spPr>
          <a:xfrm>
            <a:off x="3620615" y="1852954"/>
            <a:ext cx="48421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160</a:t>
            </a:r>
          </a:p>
        </p:txBody>
      </p:sp>
      <p:sp>
        <p:nvSpPr>
          <p:cNvPr id="318" name="Shape 318"/>
          <p:cNvSpPr/>
          <p:nvPr/>
        </p:nvSpPr>
        <p:spPr>
          <a:xfrm rot="5400000">
            <a:off x="5196108" y="2825514"/>
            <a:ext cx="1168612" cy="34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1600">
                <a:solidFill>
                  <a:srgbClr val="FFFFFF"/>
                </a:solidFill>
              </a:defRPr>
            </a:lvl1pPr>
          </a:lstStyle>
          <a:p>
            <a:r>
              <a:t>Transition</a:t>
            </a:r>
          </a:p>
        </p:txBody>
      </p:sp>
      <p:sp>
        <p:nvSpPr>
          <p:cNvPr id="319" name="Shape 319"/>
          <p:cNvSpPr/>
          <p:nvPr/>
        </p:nvSpPr>
        <p:spPr>
          <a:xfrm>
            <a:off x="5631543" y="3598059"/>
            <a:ext cx="3575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80</a:t>
            </a:r>
          </a:p>
        </p:txBody>
      </p:sp>
      <p:sp>
        <p:nvSpPr>
          <p:cNvPr id="320" name="Shape 320"/>
          <p:cNvSpPr/>
          <p:nvPr/>
        </p:nvSpPr>
        <p:spPr>
          <a:xfrm>
            <a:off x="5644439" y="1855233"/>
            <a:ext cx="48421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272</a:t>
            </a:r>
          </a:p>
        </p:txBody>
      </p:sp>
      <p:sp>
        <p:nvSpPr>
          <p:cNvPr id="321" name="Shape 321"/>
          <p:cNvSpPr/>
          <p:nvPr/>
        </p:nvSpPr>
        <p:spPr>
          <a:xfrm>
            <a:off x="2430278" y="2222287"/>
            <a:ext cx="202127" cy="1241748"/>
          </a:xfrm>
          <a:prstGeom prst="rect">
            <a:avLst/>
          </a:prstGeom>
          <a:solidFill>
            <a:schemeClr val="accent6"/>
          </a:solidFill>
          <a:ln w="15875" cap="rnd">
            <a:solidFill>
              <a:srgbClr val="AD3B43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2" name="Shape 322"/>
          <p:cNvSpPr/>
          <p:nvPr/>
        </p:nvSpPr>
        <p:spPr>
          <a:xfrm>
            <a:off x="3098326" y="2792472"/>
            <a:ext cx="2308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23" name="Shape 323"/>
          <p:cNvSpPr/>
          <p:nvPr/>
        </p:nvSpPr>
        <p:spPr>
          <a:xfrm>
            <a:off x="5189368" y="2813567"/>
            <a:ext cx="23083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24" name="Shape 324"/>
          <p:cNvSpPr/>
          <p:nvPr/>
        </p:nvSpPr>
        <p:spPr>
          <a:xfrm>
            <a:off x="2420622" y="3529234"/>
            <a:ext cx="3575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64</a:t>
            </a:r>
          </a:p>
        </p:txBody>
      </p:sp>
      <p:sp>
        <p:nvSpPr>
          <p:cNvPr id="325" name="Shape 325"/>
          <p:cNvSpPr/>
          <p:nvPr/>
        </p:nvSpPr>
        <p:spPr>
          <a:xfrm>
            <a:off x="3656319" y="3565302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96</a:t>
            </a:r>
          </a:p>
        </p:txBody>
      </p:sp>
      <p:sp>
        <p:nvSpPr>
          <p:cNvPr id="326" name="Shape 326"/>
          <p:cNvSpPr/>
          <p:nvPr/>
        </p:nvSpPr>
        <p:spPr>
          <a:xfrm>
            <a:off x="4490647" y="3565302"/>
            <a:ext cx="357521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48</a:t>
            </a:r>
          </a:p>
        </p:txBody>
      </p:sp>
      <p:sp>
        <p:nvSpPr>
          <p:cNvPr id="327" name="Shape 327"/>
          <p:cNvSpPr/>
          <p:nvPr/>
        </p:nvSpPr>
        <p:spPr>
          <a:xfrm>
            <a:off x="4583340" y="1969286"/>
            <a:ext cx="35752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80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Multiple output layers at different resolutions is better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 major contribution of SSD is using default boxes of </a:t>
            </a:r>
            <a:r>
              <a:rPr lang="en-US" altLang="zh-TW" dirty="0">
                <a:solidFill>
                  <a:srgbClr val="FFFF00"/>
                </a:solidFill>
              </a:rPr>
              <a:t>different scales on different output </a:t>
            </a:r>
            <a:r>
              <a:rPr lang="en-US" altLang="zh-TW" dirty="0" smtClean="0">
                <a:solidFill>
                  <a:srgbClr val="FFFF00"/>
                </a:solidFill>
              </a:rPr>
              <a:t>layers</a:t>
            </a:r>
          </a:p>
          <a:p>
            <a:endParaRPr lang="en-US" altLang="zh-TW" dirty="0" smtClean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 smtClean="0">
              <a:solidFill>
                <a:srgbClr val="FFFF00"/>
              </a:solidFill>
            </a:endParaRPr>
          </a:p>
          <a:p>
            <a:endParaRPr lang="en-US" altLang="zh-TW" dirty="0">
              <a:solidFill>
                <a:srgbClr val="FFFF00"/>
              </a:solidFill>
            </a:endParaRPr>
          </a:p>
          <a:p>
            <a:endParaRPr lang="en-US" altLang="zh-TW" dirty="0" smtClean="0">
              <a:solidFill>
                <a:srgbClr val="FFFF00"/>
              </a:solidFill>
            </a:endParaRPr>
          </a:p>
          <a:p>
            <a:endParaRPr lang="zh-TW" altLang="en-US" dirty="0">
              <a:solidFill>
                <a:srgbClr val="FFFF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7406" y="3481538"/>
            <a:ext cx="8362950" cy="29337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479857" y="4389120"/>
            <a:ext cx="750770" cy="1636295"/>
          </a:xfrm>
          <a:prstGeom prst="rect">
            <a:avLst/>
          </a:prstGeom>
          <a:noFill/>
          <a:ln w="15875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763640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Multiple output layers at different resolutions is better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When we </a:t>
            </a:r>
            <a:r>
              <a:rPr lang="en-US" altLang="zh-TW" dirty="0">
                <a:solidFill>
                  <a:srgbClr val="FFFF00"/>
                </a:solidFill>
              </a:rPr>
              <a:t>stack boxes </a:t>
            </a:r>
            <a:r>
              <a:rPr lang="en-US" altLang="zh-TW" dirty="0"/>
              <a:t>of multiple scales on a layer, many are on the image boundary and need to be handled </a:t>
            </a:r>
            <a:r>
              <a:rPr lang="en-US" altLang="zh-TW" dirty="0" smtClean="0"/>
              <a:t>carefully</a:t>
            </a:r>
          </a:p>
          <a:p>
            <a:endParaRPr lang="en-US" altLang="zh-TW" dirty="0"/>
          </a:p>
          <a:p>
            <a:r>
              <a:rPr lang="en-US" altLang="zh-TW" dirty="0"/>
              <a:t>We observe some </a:t>
            </a:r>
            <a:r>
              <a:rPr lang="en-US" altLang="zh-TW" dirty="0">
                <a:solidFill>
                  <a:srgbClr val="FFFF00"/>
                </a:solidFill>
              </a:rPr>
              <a:t>interesting trends</a:t>
            </a:r>
            <a:r>
              <a:rPr lang="en-US" altLang="zh-TW" dirty="0"/>
              <a:t>. For example, it hurts the performance by a large margin if we use very coarse feature maps (e.g. conv11 2 (1 × 1) or conv10 2 (3 × 3)). The reason might be that </a:t>
            </a:r>
            <a:r>
              <a:rPr lang="en-US" altLang="zh-TW" dirty="0">
                <a:solidFill>
                  <a:srgbClr val="FFFF00"/>
                </a:solidFill>
              </a:rPr>
              <a:t>we do not have enough large boxes to cover large objects after the </a:t>
            </a:r>
            <a:r>
              <a:rPr lang="en-US" altLang="zh-TW" dirty="0" smtClean="0">
                <a:solidFill>
                  <a:srgbClr val="FFFF00"/>
                </a:solidFill>
              </a:rPr>
              <a:t>pruning</a:t>
            </a:r>
          </a:p>
          <a:p>
            <a:r>
              <a:rPr lang="en-US" altLang="zh-TW" dirty="0"/>
              <a:t>When we use </a:t>
            </a:r>
            <a:r>
              <a:rPr lang="en-US" altLang="zh-TW" dirty="0">
                <a:solidFill>
                  <a:srgbClr val="FFFF00"/>
                </a:solidFill>
              </a:rPr>
              <a:t>primarily finer resolution maps</a:t>
            </a:r>
            <a:r>
              <a:rPr lang="en-US" altLang="zh-TW" dirty="0"/>
              <a:t>, the performance starts increasing again because even after pruning a sufficient number of large boxes remains. 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24443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Multiple output layers at different resolutions is better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If we only use conv7 for prediction, the performance is the worst, reinforcing the message that it is critical to </a:t>
            </a:r>
            <a:r>
              <a:rPr lang="en-US" altLang="zh-TW" dirty="0">
                <a:solidFill>
                  <a:srgbClr val="FFFF00"/>
                </a:solidFill>
              </a:rPr>
              <a:t>spread boxes of different scales over different layers</a:t>
            </a:r>
            <a:r>
              <a:rPr lang="en-US" altLang="zh-TW" dirty="0"/>
              <a:t>. Besides, since our predictions </a:t>
            </a:r>
            <a:r>
              <a:rPr lang="en-US" altLang="zh-TW" dirty="0">
                <a:solidFill>
                  <a:srgbClr val="FFFF00"/>
                </a:solidFill>
              </a:rPr>
              <a:t>do not rely on ROI pooling </a:t>
            </a:r>
            <a:r>
              <a:rPr lang="en-US" altLang="zh-TW" dirty="0"/>
              <a:t>as in [6], we </a:t>
            </a:r>
            <a:r>
              <a:rPr lang="en-US" altLang="zh-TW" dirty="0">
                <a:solidFill>
                  <a:srgbClr val="FFFF00"/>
                </a:solidFill>
              </a:rPr>
              <a:t>do not have the collapsing bins problem in low-resolution feature </a:t>
            </a:r>
            <a:r>
              <a:rPr lang="en-US" altLang="zh-TW" dirty="0" smtClean="0">
                <a:solidFill>
                  <a:srgbClr val="FFFF00"/>
                </a:solidFill>
              </a:rPr>
              <a:t>maps</a:t>
            </a:r>
          </a:p>
          <a:p>
            <a:r>
              <a:rPr lang="en-US" altLang="zh-TW" dirty="0"/>
              <a:t>The SSD architecture </a:t>
            </a:r>
            <a:r>
              <a:rPr lang="en-US" altLang="zh-TW" dirty="0">
                <a:solidFill>
                  <a:srgbClr val="FFFF00"/>
                </a:solidFill>
              </a:rPr>
              <a:t>combines predictions from feature maps of various resolutions </a:t>
            </a:r>
            <a:r>
              <a:rPr lang="en-US" altLang="zh-TW" dirty="0"/>
              <a:t>to achieve comparable accuracy to Faster R-CNN, while using lower resolution input images</a:t>
            </a:r>
            <a:endParaRPr lang="zh-TW" alt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34291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PASCAL VOC2012 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we use VOC2012 </a:t>
            </a:r>
            <a:r>
              <a:rPr lang="en-US" altLang="zh-TW" dirty="0" err="1"/>
              <a:t>trainval</a:t>
            </a:r>
            <a:r>
              <a:rPr lang="en-US" altLang="zh-TW" dirty="0"/>
              <a:t> and VOC2007 </a:t>
            </a:r>
            <a:r>
              <a:rPr lang="en-US" altLang="zh-TW" dirty="0" err="1"/>
              <a:t>trainval</a:t>
            </a:r>
            <a:r>
              <a:rPr lang="en-US" altLang="zh-TW" dirty="0"/>
              <a:t> and test (21503 images) for training, and test on VOC2012 test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481" y="4665094"/>
            <a:ext cx="885825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58757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COCO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Since objects in COCO tend to be smaller than PASCAL VOC, we use smaller default boxes for all layers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234" y="4167898"/>
            <a:ext cx="8991600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8272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Data Augmentation for Small Object Accuracy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small objects is relatively hard for SSD, as demonstrated in our </a:t>
            </a:r>
            <a:r>
              <a:rPr lang="en-US" altLang="zh-TW" dirty="0" smtClean="0"/>
              <a:t>analysis</a:t>
            </a:r>
          </a:p>
          <a:p>
            <a:r>
              <a:rPr lang="en-US" altLang="zh-TW" dirty="0">
                <a:solidFill>
                  <a:srgbClr val="FFFF00"/>
                </a:solidFill>
              </a:rPr>
              <a:t>The data augmentation </a:t>
            </a:r>
            <a:r>
              <a:rPr lang="en-US" altLang="zh-TW" dirty="0"/>
              <a:t>strategy </a:t>
            </a:r>
            <a:r>
              <a:rPr lang="en-US" altLang="zh-TW" dirty="0" smtClean="0"/>
              <a:t>helps </a:t>
            </a:r>
            <a:r>
              <a:rPr lang="en-US" altLang="zh-TW" dirty="0"/>
              <a:t>to improve the performance dramatically, especially on small datasets such as PASCAL </a:t>
            </a:r>
            <a:r>
              <a:rPr lang="en-US" altLang="zh-TW" dirty="0" smtClean="0"/>
              <a:t>VOC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9570" y="3888939"/>
            <a:ext cx="7666322" cy="265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774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Inference time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it </a:t>
            </a:r>
            <a:r>
              <a:rPr lang="en-US" altLang="zh-TW" dirty="0"/>
              <a:t>is essential to perform non-maximum suppression (</a:t>
            </a:r>
            <a:r>
              <a:rPr lang="en-US" altLang="zh-TW" dirty="0" err="1"/>
              <a:t>nms</a:t>
            </a:r>
            <a:r>
              <a:rPr lang="en-US" altLang="zh-TW" dirty="0"/>
              <a:t>) efficiently during </a:t>
            </a:r>
            <a:r>
              <a:rPr lang="en-US" altLang="zh-TW" dirty="0" smtClean="0"/>
              <a:t>inference</a:t>
            </a:r>
          </a:p>
          <a:p>
            <a:r>
              <a:rPr lang="en-US" altLang="zh-TW" dirty="0"/>
              <a:t>SSD300 is the first real-time method to achieve above 70% </a:t>
            </a:r>
            <a:r>
              <a:rPr lang="en-US" altLang="zh-TW" dirty="0" err="1"/>
              <a:t>mAP</a:t>
            </a:r>
            <a:r>
              <a:rPr lang="en-US" altLang="zh-TW" dirty="0"/>
              <a:t>. </a:t>
            </a:r>
            <a:r>
              <a:rPr lang="en-US" altLang="zh-TW" dirty="0">
                <a:solidFill>
                  <a:srgbClr val="FFFF00"/>
                </a:solidFill>
              </a:rPr>
              <a:t>Note that about 80% of the forward time is spent on the base network (VGG16 in our case). </a:t>
            </a:r>
            <a:r>
              <a:rPr lang="en-US" altLang="zh-TW" dirty="0"/>
              <a:t>Therefore, using a faster base network could even further improve the speed, which can possibly make the SSD512 model real-time as </a:t>
            </a:r>
            <a:r>
              <a:rPr lang="en-US" altLang="zh-TW" dirty="0" smtClean="0"/>
              <a:t>well</a:t>
            </a:r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en-US" altLang="zh-TW" dirty="0"/>
          </a:p>
          <a:p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0048" y="4040543"/>
            <a:ext cx="788670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92479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99637" y="2221785"/>
            <a:ext cx="10554575" cy="36365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/>
          <p:cNvSpPr/>
          <p:nvPr/>
        </p:nvSpPr>
        <p:spPr>
          <a:xfrm>
            <a:off x="3147461" y="2521819"/>
            <a:ext cx="1251284" cy="1751798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299860" y="2674219"/>
            <a:ext cx="1512771" cy="1166261"/>
          </a:xfrm>
          <a:prstGeom prst="rect">
            <a:avLst/>
          </a:prstGeom>
          <a:noFill/>
          <a:ln w="76200" cap="rnd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265202" y="2335730"/>
            <a:ext cx="1506874" cy="1937887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7362" y="4395191"/>
            <a:ext cx="605930" cy="81494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877363" y="5406646"/>
            <a:ext cx="605930" cy="814137"/>
          </a:xfrm>
          <a:prstGeom prst="rect">
            <a:avLst/>
          </a:prstGeom>
          <a:noFill/>
          <a:ln w="76200" cap="rnd">
            <a:solidFill>
              <a:srgbClr val="00B05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7362" y="3286724"/>
            <a:ext cx="605930" cy="927235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38230" y="4617996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0.6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6638230" y="5607310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0.4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4905" y="3531293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0.8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95653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99637" y="2221785"/>
            <a:ext cx="10554575" cy="36365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265202" y="2335730"/>
            <a:ext cx="1506874" cy="1937887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7362" y="3286724"/>
            <a:ext cx="605930" cy="927235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4905" y="3531293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0.8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686675" y="3162519"/>
            <a:ext cx="2109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043349" y="3295509"/>
            <a:ext cx="468520" cy="134686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750279" y="3295509"/>
            <a:ext cx="468520" cy="166521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9432883" y="3188415"/>
            <a:ext cx="9563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IOU&gt;0.5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57605" y="3729938"/>
            <a:ext cx="468520" cy="166521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8750279" y="3670711"/>
            <a:ext cx="3600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=0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88900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99637" y="2221785"/>
            <a:ext cx="10554575" cy="36365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矩形 4"/>
          <p:cNvSpPr/>
          <p:nvPr/>
        </p:nvSpPr>
        <p:spPr>
          <a:xfrm>
            <a:off x="3147461" y="2521819"/>
            <a:ext cx="1251284" cy="1751798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7362" y="3533929"/>
            <a:ext cx="605930" cy="81494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42339" y="3820728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0.6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9432883" y="3188415"/>
            <a:ext cx="95635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IOU&gt;0.5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8750279" y="3670711"/>
            <a:ext cx="36003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=0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" name="文字方塊 22"/>
          <p:cNvSpPr txBox="1"/>
          <p:nvPr/>
        </p:nvSpPr>
        <p:spPr>
          <a:xfrm>
            <a:off x="7686675" y="3162519"/>
            <a:ext cx="21095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if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059324" y="2920741"/>
            <a:ext cx="608579" cy="536834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798046" y="2911245"/>
            <a:ext cx="603671" cy="54633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8059324" y="3643728"/>
            <a:ext cx="603671" cy="54633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482052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Shape 334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Experiments</a:t>
            </a:r>
          </a:p>
        </p:txBody>
      </p:sp>
      <p:pic>
        <p:nvPicPr>
          <p:cNvPr id="335" name="image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1649" y="1889291"/>
            <a:ext cx="3497791" cy="4463155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</p:pic>
      <p:pic>
        <p:nvPicPr>
          <p:cNvPr id="336" name="image1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525" y="1889291"/>
            <a:ext cx="3439032" cy="44631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7" name="image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64466" y="1889291"/>
            <a:ext cx="4764095" cy="4673780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338"/>
          <p:cNvSpPr/>
          <p:nvPr/>
        </p:nvSpPr>
        <p:spPr>
          <a:xfrm>
            <a:off x="3464465" y="2675672"/>
            <a:ext cx="4554882" cy="938256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9" name="Shape 339"/>
          <p:cNvSpPr/>
          <p:nvPr/>
        </p:nvSpPr>
        <p:spPr>
          <a:xfrm>
            <a:off x="3442435" y="4318882"/>
            <a:ext cx="4554882" cy="938256"/>
          </a:xfrm>
          <a:prstGeom prst="rect">
            <a:avLst/>
          </a:prstGeom>
          <a:ln w="76200" cap="rnd">
            <a:solidFill>
              <a:srgbClr val="FFFF00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Shape 340"/>
          <p:cNvSpPr/>
          <p:nvPr/>
        </p:nvSpPr>
        <p:spPr>
          <a:xfrm flipV="1">
            <a:off x="3442435" y="3681452"/>
            <a:ext cx="4561792" cy="637430"/>
          </a:xfrm>
          <a:prstGeom prst="rect">
            <a:avLst/>
          </a:prstGeom>
          <a:ln w="57150" cap="rnd">
            <a:solidFill>
              <a:srgbClr val="D81624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Shape 341"/>
          <p:cNvSpPr/>
          <p:nvPr/>
        </p:nvSpPr>
        <p:spPr>
          <a:xfrm>
            <a:off x="348174" y="6352444"/>
            <a:ext cx="83592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8 layer</a:t>
            </a:r>
          </a:p>
        </p:txBody>
      </p:sp>
      <p:sp>
        <p:nvSpPr>
          <p:cNvPr id="342" name="Shape 342"/>
          <p:cNvSpPr/>
          <p:nvPr/>
        </p:nvSpPr>
        <p:spPr>
          <a:xfrm>
            <a:off x="9358327" y="6385388"/>
            <a:ext cx="83592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8 layer</a:t>
            </a:r>
          </a:p>
        </p:txBody>
      </p:sp>
      <p:sp>
        <p:nvSpPr>
          <p:cNvPr id="343" name="Shape 343"/>
          <p:cNvSpPr/>
          <p:nvPr/>
        </p:nvSpPr>
        <p:spPr>
          <a:xfrm>
            <a:off x="4523933" y="6537111"/>
            <a:ext cx="83592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9 layer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non-maximum suppression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99637" y="2221785"/>
            <a:ext cx="10554575" cy="3636512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4" name="image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83194" y="2222287"/>
            <a:ext cx="4157706" cy="2301587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矩形 6"/>
          <p:cNvSpPr/>
          <p:nvPr/>
        </p:nvSpPr>
        <p:spPr>
          <a:xfrm>
            <a:off x="1265202" y="2335730"/>
            <a:ext cx="1506874" cy="1937887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897565" y="2378241"/>
            <a:ext cx="1506874" cy="1937887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877362" y="2349366"/>
            <a:ext cx="605930" cy="749970"/>
          </a:xfrm>
          <a:prstGeom prst="rect">
            <a:avLst/>
          </a:prstGeom>
          <a:noFill/>
          <a:ln w="76200" cap="rnd">
            <a:solidFill>
              <a:srgbClr val="FFFF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877362" y="4395191"/>
            <a:ext cx="605930" cy="814940"/>
          </a:xfrm>
          <a:prstGeom prst="rect">
            <a:avLst/>
          </a:prstGeom>
          <a:noFill/>
          <a:ln w="7620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877362" y="3286724"/>
            <a:ext cx="605930" cy="927235"/>
          </a:xfrm>
          <a:prstGeom prst="rect">
            <a:avLst/>
          </a:prstGeom>
          <a:noFill/>
          <a:ln w="76200" cap="rnd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619875" y="2521819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0.9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6638230" y="4617996"/>
            <a:ext cx="22057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6704905" y="3531293"/>
            <a:ext cx="412932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TW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entury Gothic"/>
                <a:ea typeface="Century Gothic"/>
                <a:cs typeface="Century Gothic"/>
                <a:sym typeface="Century Gothic"/>
              </a:rPr>
              <a:t>0.8</a:t>
            </a:r>
            <a:endParaRPr kumimoji="0" lang="zh-TW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858835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Related work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if we use the whole </a:t>
            </a:r>
            <a:r>
              <a:rPr lang="en-US" altLang="zh-TW" dirty="0">
                <a:solidFill>
                  <a:srgbClr val="FFFF00"/>
                </a:solidFill>
              </a:rPr>
              <a:t>topmost feature map </a:t>
            </a:r>
            <a:r>
              <a:rPr lang="en-US" altLang="zh-TW" dirty="0"/>
              <a:t>and </a:t>
            </a:r>
            <a:r>
              <a:rPr lang="en-US" altLang="zh-TW" dirty="0">
                <a:solidFill>
                  <a:srgbClr val="FFFF00"/>
                </a:solidFill>
              </a:rPr>
              <a:t>add a fully connected layer for predictions instead of our convolutional predicto</a:t>
            </a:r>
            <a:r>
              <a:rPr lang="en-US" altLang="zh-TW" dirty="0"/>
              <a:t>rs, </a:t>
            </a:r>
            <a:r>
              <a:rPr lang="en-US" altLang="zh-TW" dirty="0">
                <a:solidFill>
                  <a:srgbClr val="FFFF00"/>
                </a:solidFill>
              </a:rPr>
              <a:t>and do not explicitly consider multiple aspect ratios</a:t>
            </a:r>
            <a:r>
              <a:rPr lang="en-US" altLang="zh-TW" dirty="0"/>
              <a:t>, we can approximately reproduce YOLO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700409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DSSD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" y="2222287"/>
            <a:ext cx="11182350" cy="33909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19450" y="2381250"/>
            <a:ext cx="8162549" cy="3124200"/>
          </a:xfrm>
          <a:prstGeom prst="rect">
            <a:avLst/>
          </a:prstGeom>
          <a:noFill/>
          <a:ln w="57150" cap="rnd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185455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FPN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4912" y="2306993"/>
            <a:ext cx="6048375" cy="34671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2222287"/>
            <a:ext cx="4257675" cy="385762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7800" y="60112"/>
            <a:ext cx="54483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3669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Conclusions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use of </a:t>
            </a:r>
            <a:r>
              <a:rPr lang="en-US" altLang="zh-TW" dirty="0">
                <a:solidFill>
                  <a:srgbClr val="FFFF00"/>
                </a:solidFill>
              </a:rPr>
              <a:t>multi-scale convolutional bounding box </a:t>
            </a:r>
            <a:r>
              <a:rPr lang="en-US" altLang="zh-TW" dirty="0"/>
              <a:t>outputs attached to multiple feature maps at the top of the </a:t>
            </a:r>
            <a:r>
              <a:rPr lang="en-US" altLang="zh-TW" dirty="0" smtClean="0"/>
              <a:t>network</a:t>
            </a:r>
          </a:p>
          <a:p>
            <a:r>
              <a:rPr lang="en-US" altLang="zh-TW" dirty="0"/>
              <a:t>a larger number of carefully chosen default bounding boxes results in improved </a:t>
            </a:r>
            <a:r>
              <a:rPr lang="en-US" altLang="zh-TW" dirty="0" smtClean="0"/>
              <a:t>performance</a:t>
            </a:r>
          </a:p>
          <a:p>
            <a:r>
              <a:rPr lang="en-US" altLang="zh-TW" dirty="0"/>
              <a:t>Our SSD512 model significantly outperforms the state-of-</a:t>
            </a:r>
            <a:r>
              <a:rPr lang="en-US" altLang="zh-TW" dirty="0" err="1"/>
              <a:t>theart</a:t>
            </a:r>
            <a:r>
              <a:rPr lang="en-US" altLang="zh-TW" dirty="0"/>
              <a:t> Faster R-CNN [2] in terms of accuracy on PASCAL VOC and COCO,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6972062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appendix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37" y="1491515"/>
            <a:ext cx="84391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1021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ref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idx="1"/>
          </p:nvPr>
        </p:nvSpPr>
        <p:spPr>
          <a:xfrm>
            <a:off x="818711" y="2222287"/>
            <a:ext cx="10554576" cy="3636512"/>
          </a:xfrm>
          <a:prstGeom prst="rect">
            <a:avLst/>
          </a:prstGeom>
        </p:spPr>
        <p:txBody>
          <a:bodyPr/>
          <a:lstStyle/>
          <a:p>
            <a:r>
              <a:t>Speed/accuracy trade-offs for modern convolutional object detectors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>
            <a:spLocks noGrp="1"/>
          </p:cNvSpPr>
          <p:nvPr>
            <p:ph type="title"/>
          </p:nvPr>
        </p:nvSpPr>
        <p:spPr>
          <a:xfrm>
            <a:off x="809999" y="447188"/>
            <a:ext cx="10572000" cy="970450"/>
          </a:xfrm>
          <a:prstGeom prst="rect">
            <a:avLst/>
          </a:prstGeom>
        </p:spPr>
        <p:txBody>
          <a:bodyPr/>
          <a:lstStyle/>
          <a:p>
            <a:r>
              <a:t>Test in dataset1</a:t>
            </a:r>
            <a:r>
              <a:rPr sz="2800"/>
              <a:t>(seminar  (jpg and bmp))</a:t>
            </a:r>
          </a:p>
        </p:txBody>
      </p:sp>
      <p:pic>
        <p:nvPicPr>
          <p:cNvPr id="346" name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5751" y="5761921"/>
            <a:ext cx="9358314" cy="1057276"/>
          </a:xfrm>
          <a:prstGeom prst="rect">
            <a:avLst/>
          </a:prstGeom>
          <a:ln w="12700">
            <a:miter lim="400000"/>
          </a:ln>
          <a:effectLst>
            <a:outerShdw blurRad="50800" dir="14400000" rotWithShape="0">
              <a:srgbClr val="000000">
                <a:alpha val="40000"/>
              </a:srgbClr>
            </a:outerShdw>
          </a:effectLst>
        </p:spPr>
      </p:pic>
      <p:pic>
        <p:nvPicPr>
          <p:cNvPr id="347" name="image1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1386757"/>
            <a:ext cx="9334500" cy="109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image1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0" y="2485320"/>
            <a:ext cx="9334500" cy="109537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image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0" y="4676071"/>
            <a:ext cx="9334500" cy="108585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image17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0" y="3580696"/>
            <a:ext cx="9334500" cy="1104901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hape 351"/>
          <p:cNvSpPr/>
          <p:nvPr/>
        </p:nvSpPr>
        <p:spPr>
          <a:xfrm>
            <a:off x="9358311" y="1669773"/>
            <a:ext cx="650526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data</a:t>
            </a:r>
          </a:p>
        </p:txBody>
      </p:sp>
      <p:sp>
        <p:nvSpPr>
          <p:cNvPr id="352" name="Shape 352"/>
          <p:cNvSpPr/>
          <p:nvPr/>
        </p:nvSpPr>
        <p:spPr>
          <a:xfrm>
            <a:off x="9334499" y="2657319"/>
            <a:ext cx="1521394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Ground truth</a:t>
            </a:r>
          </a:p>
        </p:txBody>
      </p:sp>
      <p:sp>
        <p:nvSpPr>
          <p:cNvPr id="353" name="Shape 353"/>
          <p:cNvSpPr/>
          <p:nvPr/>
        </p:nvSpPr>
        <p:spPr>
          <a:xfrm>
            <a:off x="9358311" y="3802624"/>
            <a:ext cx="166214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Auto encoder</a:t>
            </a:r>
          </a:p>
        </p:txBody>
      </p:sp>
      <p:sp>
        <p:nvSpPr>
          <p:cNvPr id="354" name="Shape 354"/>
          <p:cNvSpPr/>
          <p:nvPr/>
        </p:nvSpPr>
        <p:spPr>
          <a:xfrm>
            <a:off x="9312561" y="4951300"/>
            <a:ext cx="619273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Unet</a:t>
            </a:r>
          </a:p>
        </p:txBody>
      </p:sp>
      <p:sp>
        <p:nvSpPr>
          <p:cNvPr id="355" name="Shape 355"/>
          <p:cNvSpPr/>
          <p:nvPr/>
        </p:nvSpPr>
        <p:spPr>
          <a:xfrm>
            <a:off x="9334500" y="6056200"/>
            <a:ext cx="1194679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DenseNet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至理名言">
  <a:themeElements>
    <a:clrScheme name="至理名言">
      <a:dk1>
        <a:srgbClr val="000000"/>
      </a:dk1>
      <a:lt1>
        <a:srgbClr val="212121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至理名言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至理名言">
  <a:themeElements>
    <a:clrScheme name="至理名言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0000FF"/>
      </a:hlink>
      <a:folHlink>
        <a:srgbClr val="FF00FF"/>
      </a:folHlink>
    </a:clrScheme>
    <a:fontScheme name="至理名言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至理名言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5875" cap="rnd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entury Gothic"/>
            <a:ea typeface="Century Gothic"/>
            <a:cs typeface="Century Gothic"/>
            <a:sym typeface="Century Gothic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4277</Words>
  <Application>Microsoft Office PowerPoint</Application>
  <PresentationFormat>寬螢幕</PresentationFormat>
  <Paragraphs>721</Paragraphs>
  <Slides>86</Slides>
  <Notes>30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86</vt:i4>
      </vt:variant>
    </vt:vector>
  </HeadingPairs>
  <TitlesOfParts>
    <vt:vector size="93" baseType="lpstr">
      <vt:lpstr>-apple-system</vt:lpstr>
      <vt:lpstr>Calibri</vt:lpstr>
      <vt:lpstr>Cambria Math</vt:lpstr>
      <vt:lpstr>Century Gothic</vt:lpstr>
      <vt:lpstr>Helvetica</vt:lpstr>
      <vt:lpstr>Wingdings 2</vt:lpstr>
      <vt:lpstr>至理名言</vt:lpstr>
      <vt:lpstr>Seminar project</vt:lpstr>
      <vt:lpstr>PowerPoint 簡報</vt:lpstr>
      <vt:lpstr>Architecture Unet </vt:lpstr>
      <vt:lpstr>DenseNet  cvpr2017 best paper</vt:lpstr>
      <vt:lpstr>DenseNet</vt:lpstr>
      <vt:lpstr>Architecture DenseNet  cvpr2017 best paper</vt:lpstr>
      <vt:lpstr>Architecture DenseNet  cvpr2017 best paper</vt:lpstr>
      <vt:lpstr>Experiments</vt:lpstr>
      <vt:lpstr>Test in dataset1(seminar  (jpg and bmp))</vt:lpstr>
      <vt:lpstr>Qualitative result ( test on other dataset  (dicom w/ preprossing))</vt:lpstr>
      <vt:lpstr>More –autoencoder (infer on other dataset  (dicom w/ preprossing  no fine tune))</vt:lpstr>
      <vt:lpstr>More –unet ( test on other dataset  (dicom w/ preprossing  no fine tune))</vt:lpstr>
      <vt:lpstr>More – DenseNet (infer on other dataset  (dicom w/ preprossing  no fine tune))</vt:lpstr>
      <vt:lpstr>Train dicom DenseNet (no preprocessing)</vt:lpstr>
      <vt:lpstr>Data limitaiton</vt:lpstr>
      <vt:lpstr>DenseNet  Unet  fusion</vt:lpstr>
      <vt:lpstr>PowerPoint 簡報</vt:lpstr>
      <vt:lpstr>PowerPoint 簡報</vt:lpstr>
      <vt:lpstr>outline</vt:lpstr>
      <vt:lpstr>abstract</vt:lpstr>
      <vt:lpstr>Introduction</vt:lpstr>
      <vt:lpstr>RCNN ( two stage)</vt:lpstr>
      <vt:lpstr>RCNN</vt:lpstr>
      <vt:lpstr>fastRCNN</vt:lpstr>
      <vt:lpstr>fastRCNN</vt:lpstr>
      <vt:lpstr>fasterRCNN</vt:lpstr>
      <vt:lpstr>RPN</vt:lpstr>
      <vt:lpstr>Introduction</vt:lpstr>
      <vt:lpstr>Introduction</vt:lpstr>
      <vt:lpstr>Introduction</vt:lpstr>
      <vt:lpstr>Introduction</vt:lpstr>
      <vt:lpstr>The Single Shot Detector (SSD)</vt:lpstr>
      <vt:lpstr>Model</vt:lpstr>
      <vt:lpstr>Multi-scale feature maps for detection</vt:lpstr>
      <vt:lpstr>yolo</vt:lpstr>
      <vt:lpstr>Convolutional predictors for detection</vt:lpstr>
      <vt:lpstr>Convolutional predictors for detection</vt:lpstr>
      <vt:lpstr>Convolutional predictors for detection</vt:lpstr>
      <vt:lpstr>Default boxes and aspect ratios</vt:lpstr>
      <vt:lpstr>Default anchor boxes</vt:lpstr>
      <vt:lpstr>Default anchor boxes</vt:lpstr>
      <vt:lpstr>Predict bounding box</vt:lpstr>
      <vt:lpstr>Predict classes</vt:lpstr>
      <vt:lpstr>Predict classes</vt:lpstr>
      <vt:lpstr>Training</vt:lpstr>
      <vt:lpstr>SSD</vt:lpstr>
      <vt:lpstr>Matching strategy</vt:lpstr>
      <vt:lpstr>Hard negative mining</vt:lpstr>
      <vt:lpstr>Training objective</vt:lpstr>
      <vt:lpstr>Localization loss</vt:lpstr>
      <vt:lpstr>L1 Loss</vt:lpstr>
      <vt:lpstr>Localization loss</vt:lpstr>
      <vt:lpstr>softmax</vt:lpstr>
      <vt:lpstr>Focal loss  FOCAL LOSS FOR DENSE OBJECT DETECTION iccv2017 BEST PAPER</vt:lpstr>
      <vt:lpstr>Choosing scales and aspect ratios for default boxes</vt:lpstr>
      <vt:lpstr>Choosing scales and aspect ratios for default boxes</vt:lpstr>
      <vt:lpstr>Choosing scales and aspect ratios for default boxes</vt:lpstr>
      <vt:lpstr>Choosing scales and aspect ratios for default boxes</vt:lpstr>
      <vt:lpstr>FROM eccv 2016 oral presentation</vt:lpstr>
      <vt:lpstr>Data Augmentation</vt:lpstr>
      <vt:lpstr>Experimental Results</vt:lpstr>
      <vt:lpstr>Deeplab - largeFOV</vt:lpstr>
      <vt:lpstr>PASCAL VOC 2007</vt:lpstr>
      <vt:lpstr>Visualization of performance for SSD512</vt:lpstr>
      <vt:lpstr>Sensitivity and impact of different object characteristics</vt:lpstr>
      <vt:lpstr>Sensitivity and impact of different object characteristics</vt:lpstr>
      <vt:lpstr>Model analysis </vt:lpstr>
      <vt:lpstr>Model analysis </vt:lpstr>
      <vt:lpstr>More default box shapes is better</vt:lpstr>
      <vt:lpstr>Multiple output layers at different resolutions is better</vt:lpstr>
      <vt:lpstr>Multiple output layers at different resolutions is better</vt:lpstr>
      <vt:lpstr>Multiple output layers at different resolutions is better</vt:lpstr>
      <vt:lpstr>PASCAL VOC2012 </vt:lpstr>
      <vt:lpstr>COCO</vt:lpstr>
      <vt:lpstr>Data Augmentation for Small Object Accuracy</vt:lpstr>
      <vt:lpstr>Inference time</vt:lpstr>
      <vt:lpstr>non-maximum suppression</vt:lpstr>
      <vt:lpstr>non-maximum suppression</vt:lpstr>
      <vt:lpstr>non-maximum suppression</vt:lpstr>
      <vt:lpstr>non-maximum suppression</vt:lpstr>
      <vt:lpstr>Related work</vt:lpstr>
      <vt:lpstr>DSSD</vt:lpstr>
      <vt:lpstr>FPN</vt:lpstr>
      <vt:lpstr>Conclusions</vt:lpstr>
      <vt:lpstr>appendix</vt:lpstr>
      <vt:lpstr>ref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Seminar project</dc:title>
  <cp:lastModifiedBy>VISION-LAB</cp:lastModifiedBy>
  <cp:revision>89</cp:revision>
  <dcterms:modified xsi:type="dcterms:W3CDTF">2018-01-10T00:58:21Z</dcterms:modified>
</cp:coreProperties>
</file>